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57" r:id="rId6"/>
    <p:sldId id="273" r:id="rId7"/>
    <p:sldId id="260" r:id="rId8"/>
    <p:sldId id="261" r:id="rId9"/>
    <p:sldId id="262" r:id="rId10"/>
    <p:sldId id="263" r:id="rId11"/>
    <p:sldId id="264" r:id="rId12"/>
    <p:sldId id="277" r:id="rId13"/>
    <p:sldId id="265" r:id="rId14"/>
    <p:sldId id="266" r:id="rId15"/>
    <p:sldId id="267" r:id="rId16"/>
    <p:sldId id="268" r:id="rId17"/>
    <p:sldId id="269" r:id="rId18"/>
    <p:sldId id="274" r:id="rId19"/>
    <p:sldId id="270" r:id="rId20"/>
    <p:sldId id="275" r:id="rId21"/>
    <p:sldId id="271" r:id="rId22"/>
    <p:sldId id="276" r:id="rId23"/>
    <p:sldId id="272"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3DC09-1AAC-95A4-D2CF-1D467B72F801}" v="10" dt="2024-04-29T14:39:30.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312" autoAdjust="0"/>
  </p:normalViewPr>
  <p:slideViewPr>
    <p:cSldViewPr snapToGrid="0">
      <p:cViewPr varScale="1">
        <p:scale>
          <a:sx n="45" d="100"/>
          <a:sy n="45" d="100"/>
        </p:scale>
        <p:origin x="1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5B0F452-CE21-46E9-A4AC-2AE7356FE255}" type="datetimeFigureOut">
              <a:rPr lang="en-GB" smtClean="0"/>
              <a:t>30/04/2024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1131120-705A-4CE9-883F-8FE7F6688385}" type="slidenum">
              <a:rPr lang="en-GB" smtClean="0"/>
              <a:t>‹#›</a:t>
            </a:fld>
            <a:endParaRPr lang="en-GB"/>
          </a:p>
        </p:txBody>
      </p:sp>
    </p:spTree>
    <p:extLst>
      <p:ext uri="{BB962C8B-B14F-4D97-AF65-F5344CB8AC3E}">
        <p14:creationId xmlns:p14="http://schemas.microsoft.com/office/powerpoint/2010/main" val="2051140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F545E7B-DB07-471D-9D3A-306E491B5C02}" type="datetimeFigureOut">
              <a:rPr lang="en-GB" smtClean="0"/>
              <a:t>30/04/2024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4B12BA4-5A17-4669-92C9-DA78D021D2FE}" type="slidenum">
              <a:rPr lang="en-GB" smtClean="0"/>
              <a:t>‹#›</a:t>
            </a:fld>
            <a:endParaRPr lang="en-GB"/>
          </a:p>
        </p:txBody>
      </p:sp>
    </p:spTree>
    <p:extLst>
      <p:ext uri="{BB962C8B-B14F-4D97-AF65-F5344CB8AC3E}">
        <p14:creationId xmlns:p14="http://schemas.microsoft.com/office/powerpoint/2010/main" val="350191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0569A6-81DF-4614-A7A8-E55C8DE8D250}"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C8FF8-8D3D-45B2-9779-B804268F4AD6}" type="slidenum">
              <a:rPr lang="en-GB" smtClean="0"/>
              <a:t>‹#›</a:t>
            </a:fld>
            <a:endParaRPr lang="en-GB"/>
          </a:p>
        </p:txBody>
      </p:sp>
    </p:spTree>
    <p:extLst>
      <p:ext uri="{BB962C8B-B14F-4D97-AF65-F5344CB8AC3E}">
        <p14:creationId xmlns:p14="http://schemas.microsoft.com/office/powerpoint/2010/main" val="240912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0569A6-81DF-4614-A7A8-E55C8DE8D250}"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C8FF8-8D3D-45B2-9779-B804268F4AD6}" type="slidenum">
              <a:rPr lang="en-GB" smtClean="0"/>
              <a:t>‹#›</a:t>
            </a:fld>
            <a:endParaRPr lang="en-GB"/>
          </a:p>
        </p:txBody>
      </p:sp>
    </p:spTree>
    <p:extLst>
      <p:ext uri="{BB962C8B-B14F-4D97-AF65-F5344CB8AC3E}">
        <p14:creationId xmlns:p14="http://schemas.microsoft.com/office/powerpoint/2010/main" val="351773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0569A6-81DF-4614-A7A8-E55C8DE8D250}"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C8FF8-8D3D-45B2-9779-B804268F4AD6}" type="slidenum">
              <a:rPr lang="en-GB" smtClean="0"/>
              <a:t>‹#›</a:t>
            </a:fld>
            <a:endParaRPr lang="en-GB"/>
          </a:p>
        </p:txBody>
      </p:sp>
    </p:spTree>
    <p:extLst>
      <p:ext uri="{BB962C8B-B14F-4D97-AF65-F5344CB8AC3E}">
        <p14:creationId xmlns:p14="http://schemas.microsoft.com/office/powerpoint/2010/main" val="171175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0569A6-81DF-4614-A7A8-E55C8DE8D250}"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C8FF8-8D3D-45B2-9779-B804268F4AD6}" type="slidenum">
              <a:rPr lang="en-GB" smtClean="0"/>
              <a:t>‹#›</a:t>
            </a:fld>
            <a:endParaRPr lang="en-GB"/>
          </a:p>
        </p:txBody>
      </p:sp>
    </p:spTree>
    <p:extLst>
      <p:ext uri="{BB962C8B-B14F-4D97-AF65-F5344CB8AC3E}">
        <p14:creationId xmlns:p14="http://schemas.microsoft.com/office/powerpoint/2010/main" val="161138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0569A6-81DF-4614-A7A8-E55C8DE8D250}" type="datetimeFigureOut">
              <a:rPr lang="en-GB" smtClean="0"/>
              <a:t>30/04/2024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C8FF8-8D3D-45B2-9779-B804268F4AD6}" type="slidenum">
              <a:rPr lang="en-GB" smtClean="0"/>
              <a:t>‹#›</a:t>
            </a:fld>
            <a:endParaRPr lang="en-GB"/>
          </a:p>
        </p:txBody>
      </p:sp>
    </p:spTree>
    <p:extLst>
      <p:ext uri="{BB962C8B-B14F-4D97-AF65-F5344CB8AC3E}">
        <p14:creationId xmlns:p14="http://schemas.microsoft.com/office/powerpoint/2010/main" val="85580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0569A6-81DF-4614-A7A8-E55C8DE8D250}" type="datetimeFigureOut">
              <a:rPr lang="en-GB" smtClean="0"/>
              <a:t>30/04/2024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C8FF8-8D3D-45B2-9779-B804268F4AD6}" type="slidenum">
              <a:rPr lang="en-GB" smtClean="0"/>
              <a:t>‹#›</a:t>
            </a:fld>
            <a:endParaRPr lang="en-GB"/>
          </a:p>
        </p:txBody>
      </p:sp>
    </p:spTree>
    <p:extLst>
      <p:ext uri="{BB962C8B-B14F-4D97-AF65-F5344CB8AC3E}">
        <p14:creationId xmlns:p14="http://schemas.microsoft.com/office/powerpoint/2010/main" val="24077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0569A6-81DF-4614-A7A8-E55C8DE8D250}" type="datetimeFigureOut">
              <a:rPr lang="en-GB" smtClean="0"/>
              <a:t>30/04/2024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8C8FF8-8D3D-45B2-9779-B804268F4AD6}" type="slidenum">
              <a:rPr lang="en-GB" smtClean="0"/>
              <a:t>‹#›</a:t>
            </a:fld>
            <a:endParaRPr lang="en-GB"/>
          </a:p>
        </p:txBody>
      </p:sp>
    </p:spTree>
    <p:extLst>
      <p:ext uri="{BB962C8B-B14F-4D97-AF65-F5344CB8AC3E}">
        <p14:creationId xmlns:p14="http://schemas.microsoft.com/office/powerpoint/2010/main" val="259841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0569A6-81DF-4614-A7A8-E55C8DE8D250}" type="datetimeFigureOut">
              <a:rPr lang="en-GB" smtClean="0"/>
              <a:t>30/04/2024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8C8FF8-8D3D-45B2-9779-B804268F4AD6}" type="slidenum">
              <a:rPr lang="en-GB" smtClean="0"/>
              <a:t>‹#›</a:t>
            </a:fld>
            <a:endParaRPr lang="en-GB"/>
          </a:p>
        </p:txBody>
      </p:sp>
    </p:spTree>
    <p:extLst>
      <p:ext uri="{BB962C8B-B14F-4D97-AF65-F5344CB8AC3E}">
        <p14:creationId xmlns:p14="http://schemas.microsoft.com/office/powerpoint/2010/main" val="399509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569A6-81DF-4614-A7A8-E55C8DE8D250}" type="datetimeFigureOut">
              <a:rPr lang="en-GB" smtClean="0"/>
              <a:t>30/04/2024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8C8FF8-8D3D-45B2-9779-B804268F4AD6}" type="slidenum">
              <a:rPr lang="en-GB" smtClean="0"/>
              <a:t>‹#›</a:t>
            </a:fld>
            <a:endParaRPr lang="en-GB"/>
          </a:p>
        </p:txBody>
      </p:sp>
    </p:spTree>
    <p:extLst>
      <p:ext uri="{BB962C8B-B14F-4D97-AF65-F5344CB8AC3E}">
        <p14:creationId xmlns:p14="http://schemas.microsoft.com/office/powerpoint/2010/main" val="183805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0569A6-81DF-4614-A7A8-E55C8DE8D250}" type="datetimeFigureOut">
              <a:rPr lang="en-GB" smtClean="0"/>
              <a:t>30/04/2024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C8FF8-8D3D-45B2-9779-B804268F4AD6}" type="slidenum">
              <a:rPr lang="en-GB" smtClean="0"/>
              <a:t>‹#›</a:t>
            </a:fld>
            <a:endParaRPr lang="en-GB"/>
          </a:p>
        </p:txBody>
      </p:sp>
    </p:spTree>
    <p:extLst>
      <p:ext uri="{BB962C8B-B14F-4D97-AF65-F5344CB8AC3E}">
        <p14:creationId xmlns:p14="http://schemas.microsoft.com/office/powerpoint/2010/main" val="585473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0569A6-81DF-4614-A7A8-E55C8DE8D250}" type="datetimeFigureOut">
              <a:rPr lang="en-GB" smtClean="0"/>
              <a:t>30/04/2024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C8FF8-8D3D-45B2-9779-B804268F4AD6}" type="slidenum">
              <a:rPr lang="en-GB" smtClean="0"/>
              <a:t>‹#›</a:t>
            </a:fld>
            <a:endParaRPr lang="en-GB"/>
          </a:p>
        </p:txBody>
      </p:sp>
    </p:spTree>
    <p:extLst>
      <p:ext uri="{BB962C8B-B14F-4D97-AF65-F5344CB8AC3E}">
        <p14:creationId xmlns:p14="http://schemas.microsoft.com/office/powerpoint/2010/main" val="321348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569A6-81DF-4614-A7A8-E55C8DE8D250}" type="datetimeFigureOut">
              <a:rPr lang="en-GB" smtClean="0"/>
              <a:t>30/04/2024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C8FF8-8D3D-45B2-9779-B804268F4AD6}" type="slidenum">
              <a:rPr lang="en-GB" smtClean="0"/>
              <a:t>‹#›</a:t>
            </a:fld>
            <a:endParaRPr lang="en-GB"/>
          </a:p>
        </p:txBody>
      </p:sp>
    </p:spTree>
    <p:extLst>
      <p:ext uri="{BB962C8B-B14F-4D97-AF65-F5344CB8AC3E}">
        <p14:creationId xmlns:p14="http://schemas.microsoft.com/office/powerpoint/2010/main" val="747826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ducaterers.co.uk/our-menu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schoolshopsales.com/radfordsemeleprimary/" TargetMode="Externa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corkill.h@welearn365.com" TargetMode="External"/><Relationship Id="rId2" Type="http://schemas.openxmlformats.org/officeDocument/2006/relationships/hyperlink" Target="mailto:hanton.c@welearn365.com" TargetMode="Externa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hyperlink" Target="https://radford-semele-ce-primary.secure-primarysite.net/reception-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admin3152@welearn365.com"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reynolds.r@welearn365.com" TargetMode="External"/><Relationship Id="rId2" Type="http://schemas.openxmlformats.org/officeDocument/2006/relationships/hyperlink" Target="https://www.radfordsemeleprimaryschool.co.uk/breakfast-and-after-school-club/" TargetMode="Externa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theschoolrun.com/the-parents-guide-to-the-pupil-premiu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anton.c@welearn365.com" TargetMode="External"/><Relationship Id="rId7" Type="http://schemas.openxmlformats.org/officeDocument/2006/relationships/image" Target="../media/image4.png"/><Relationship Id="rId2" Type="http://schemas.openxmlformats.org/officeDocument/2006/relationships/hyperlink" Target="mailto:corkill.h@welearn365.com"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assets.publishing.service.gov.uk/government/uploads/system/uploads/attachment_data/file/974907/EYFS_framework_-_March_2021.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jpe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v.uk/guidance/reception-baseline-assessment"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23293" y="2756508"/>
            <a:ext cx="9144000" cy="1946121"/>
          </a:xfrm>
        </p:spPr>
        <p:txBody>
          <a:bodyPr/>
          <a:lstStyle/>
          <a:p>
            <a:r>
              <a:rPr lang="en-GB" b="1" dirty="0">
                <a:latin typeface="+mn-lt"/>
              </a:rPr>
              <a:t>Reception Induction </a:t>
            </a:r>
            <a:br>
              <a:rPr lang="en-GB" b="1" dirty="0">
                <a:latin typeface="+mn-lt"/>
              </a:rPr>
            </a:br>
            <a:r>
              <a:rPr lang="en-GB" b="1" dirty="0">
                <a:latin typeface="+mn-lt"/>
              </a:rPr>
              <a:t>September 2024</a:t>
            </a:r>
          </a:p>
        </p:txBody>
      </p:sp>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468358"/>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2276D91E-C680-4048-862C-C1C485A8DE4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85664" y="149670"/>
            <a:ext cx="10020672" cy="1122538"/>
          </a:xfrm>
          <a:prstGeom prst="rect">
            <a:avLst/>
          </a:prstGeom>
        </p:spPr>
      </p:pic>
    </p:spTree>
    <p:extLst>
      <p:ext uri="{BB962C8B-B14F-4D97-AF65-F5344CB8AC3E}">
        <p14:creationId xmlns:p14="http://schemas.microsoft.com/office/powerpoint/2010/main" val="48008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442233"/>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058993"/>
            <a:ext cx="11849100" cy="435233"/>
          </a:xfrm>
        </p:spPr>
        <p:txBody>
          <a:bodyPr>
            <a:normAutofit fontScale="90000"/>
          </a:bodyPr>
          <a:lstStyle/>
          <a:p>
            <a:pPr eaLnBrk="1" hangingPunct="1"/>
            <a:r>
              <a:rPr lang="en-GB" altLang="en-US" sz="2800" b="1" dirty="0">
                <a:latin typeface="+mn-lt"/>
              </a:rPr>
              <a:t>The School Day</a:t>
            </a:r>
          </a:p>
        </p:txBody>
      </p:sp>
      <p:sp>
        <p:nvSpPr>
          <p:cNvPr id="4" name="Rectangle 3"/>
          <p:cNvSpPr/>
          <p:nvPr/>
        </p:nvSpPr>
        <p:spPr>
          <a:xfrm>
            <a:off x="470263" y="1983549"/>
            <a:ext cx="11157730" cy="461665"/>
          </a:xfrm>
          <a:prstGeom prst="rect">
            <a:avLst/>
          </a:prstGeom>
        </p:spPr>
        <p:txBody>
          <a:bodyPr wrap="square">
            <a:spAutoFit/>
          </a:bodyPr>
          <a:lstStyle/>
          <a:p>
            <a:pPr algn="ctr"/>
            <a:r>
              <a:rPr lang="en-GB" altLang="en-US" dirty="0">
                <a:latin typeface="Sassoon Primary Infant" pitchFamily="2" charset="0"/>
              </a:rPr>
              <a:t>       </a:t>
            </a:r>
            <a:r>
              <a:rPr lang="en-GB" altLang="en-US" sz="2400" dirty="0"/>
              <a:t> </a:t>
            </a:r>
          </a:p>
        </p:txBody>
      </p:sp>
      <p:sp>
        <p:nvSpPr>
          <p:cNvPr id="2" name="Rectangle 1"/>
          <p:cNvSpPr/>
          <p:nvPr/>
        </p:nvSpPr>
        <p:spPr>
          <a:xfrm>
            <a:off x="305972" y="1538475"/>
            <a:ext cx="11683216" cy="5164491"/>
          </a:xfrm>
          <a:prstGeom prst="rect">
            <a:avLst/>
          </a:prstGeom>
        </p:spPr>
        <p:txBody>
          <a:bodyPr wrap="square" lIns="91440" tIns="45720" rIns="91440" bIns="45720" anchor="t">
            <a:spAutoFit/>
          </a:bodyPr>
          <a:lstStyle/>
          <a:p>
            <a:pPr>
              <a:lnSpc>
                <a:spcPct val="80000"/>
              </a:lnSpc>
              <a:defRPr/>
            </a:pPr>
            <a:r>
              <a:rPr lang="en-GB" altLang="en-US" sz="2000" b="1" dirty="0"/>
              <a:t>8.40am </a:t>
            </a:r>
            <a:r>
              <a:rPr lang="en-GB" altLang="en-US" sz="2000" dirty="0"/>
              <a:t>The children come in through the gates at the front of school next to the main entrance and office to organise their coats and bags</a:t>
            </a:r>
          </a:p>
          <a:p>
            <a:pPr>
              <a:lnSpc>
                <a:spcPct val="80000"/>
              </a:lnSpc>
              <a:defRPr/>
            </a:pPr>
            <a:endParaRPr lang="en-GB" altLang="en-US" sz="2000" dirty="0"/>
          </a:p>
          <a:p>
            <a:pPr>
              <a:lnSpc>
                <a:spcPct val="80000"/>
              </a:lnSpc>
              <a:defRPr/>
            </a:pPr>
            <a:r>
              <a:rPr lang="en-GB" altLang="en-US" sz="2000" b="1" dirty="0"/>
              <a:t>8.50am</a:t>
            </a:r>
            <a:r>
              <a:rPr lang="en-GB" altLang="en-US" sz="2000" dirty="0"/>
              <a:t> Children should be in the classroom and the school day begins with the morning and dinner registers</a:t>
            </a:r>
          </a:p>
          <a:p>
            <a:pPr>
              <a:lnSpc>
                <a:spcPct val="80000"/>
              </a:lnSpc>
              <a:defRPr/>
            </a:pPr>
            <a:endParaRPr lang="en-GB" altLang="en-US" sz="2000" dirty="0"/>
          </a:p>
          <a:p>
            <a:pPr>
              <a:lnSpc>
                <a:spcPct val="80000"/>
              </a:lnSpc>
              <a:defRPr/>
            </a:pPr>
            <a:r>
              <a:rPr lang="en-GB" altLang="en-US" sz="2000" b="1" dirty="0"/>
              <a:t>9.00-11.50am </a:t>
            </a:r>
            <a:r>
              <a:rPr lang="en-GB" altLang="en-US" sz="2000" dirty="0"/>
              <a:t>Morning sessions usually consist of an English, Phonics and Maths teacher led input followed by small group work and supported play in the continuous provision</a:t>
            </a:r>
          </a:p>
          <a:p>
            <a:pPr>
              <a:lnSpc>
                <a:spcPct val="80000"/>
              </a:lnSpc>
              <a:defRPr/>
            </a:pPr>
            <a:endParaRPr lang="en-GB" altLang="en-US" sz="2000" dirty="0"/>
          </a:p>
          <a:p>
            <a:pPr>
              <a:lnSpc>
                <a:spcPct val="80000"/>
              </a:lnSpc>
              <a:defRPr/>
            </a:pPr>
            <a:r>
              <a:rPr lang="en-GB" altLang="en-US" sz="2000" b="1" dirty="0"/>
              <a:t>10.20-10.35am</a:t>
            </a:r>
            <a:r>
              <a:rPr lang="en-GB" altLang="en-US" sz="2000" dirty="0"/>
              <a:t> Snack time</a:t>
            </a:r>
          </a:p>
          <a:p>
            <a:pPr>
              <a:lnSpc>
                <a:spcPct val="80000"/>
              </a:lnSpc>
              <a:defRPr/>
            </a:pPr>
            <a:endParaRPr lang="en-GB" altLang="en-US" sz="2000" dirty="0"/>
          </a:p>
          <a:p>
            <a:pPr>
              <a:lnSpc>
                <a:spcPct val="80000"/>
              </a:lnSpc>
              <a:defRPr/>
            </a:pPr>
            <a:r>
              <a:rPr lang="en-GB" altLang="en-US" sz="2000" b="1" dirty="0"/>
              <a:t>12.00 – 1.15pm </a:t>
            </a:r>
            <a:r>
              <a:rPr lang="en-GB" altLang="en-US" sz="2000" dirty="0"/>
              <a:t>Lunchtime (hot dinners or sandwiches)</a:t>
            </a:r>
          </a:p>
          <a:p>
            <a:pPr>
              <a:lnSpc>
                <a:spcPct val="80000"/>
              </a:lnSpc>
              <a:defRPr/>
            </a:pPr>
            <a:r>
              <a:rPr lang="en-GB" altLang="en-US" sz="2000" dirty="0"/>
              <a:t>Reception children eat first and then go out to play in the Reception play area. We may move to playing in the big playground as the year progresses.</a:t>
            </a:r>
          </a:p>
          <a:p>
            <a:pPr>
              <a:lnSpc>
                <a:spcPct val="80000"/>
              </a:lnSpc>
              <a:defRPr/>
            </a:pPr>
            <a:endParaRPr lang="en-GB" altLang="en-US" sz="2000" dirty="0"/>
          </a:p>
          <a:p>
            <a:pPr>
              <a:lnSpc>
                <a:spcPct val="80000"/>
              </a:lnSpc>
              <a:defRPr/>
            </a:pPr>
            <a:r>
              <a:rPr lang="en-GB" altLang="en-US" sz="2000" b="1" dirty="0"/>
              <a:t>1.15pm </a:t>
            </a:r>
            <a:r>
              <a:rPr lang="en-GB" altLang="en-US" sz="2000" dirty="0"/>
              <a:t>–Afternoons may have a teacher led skill (art, understanding the world, music personal and social or </a:t>
            </a:r>
            <a:r>
              <a:rPr lang="en-GB" altLang="en-US" sz="2000"/>
              <a:t>physical skills). Individual reading and adult supported play in continuous provision.</a:t>
            </a:r>
            <a:endParaRPr lang="en-GB" altLang="en-US" sz="2000">
              <a:cs typeface="Calibri"/>
            </a:endParaRPr>
          </a:p>
          <a:p>
            <a:pPr>
              <a:lnSpc>
                <a:spcPct val="80000"/>
              </a:lnSpc>
              <a:defRPr/>
            </a:pPr>
            <a:endParaRPr lang="en-GB" altLang="en-US" sz="2000" dirty="0"/>
          </a:p>
          <a:p>
            <a:pPr>
              <a:lnSpc>
                <a:spcPct val="80000"/>
              </a:lnSpc>
              <a:defRPr/>
            </a:pPr>
            <a:r>
              <a:rPr lang="en-GB" altLang="en-US" sz="2000" b="1" dirty="0"/>
              <a:t>3.15pm </a:t>
            </a:r>
            <a:r>
              <a:rPr lang="en-GB" altLang="en-US" sz="2000" dirty="0"/>
              <a:t>School ends – collect your child from outside the Reception gate. Children should be available to pick up by 3.15pm to enable parents to get to the main playground by 3.20pm to pick up siblings. </a:t>
            </a:r>
            <a:r>
              <a:rPr lang="en-GB" altLang="en-US" sz="2000" b="1" dirty="0"/>
              <a:t>It is important that you let us know </a:t>
            </a:r>
            <a:r>
              <a:rPr lang="en-GB" altLang="en-US" sz="2000" dirty="0"/>
              <a:t>if someone new is picking your child up otherwise we may not let them go.</a:t>
            </a:r>
          </a:p>
          <a:p>
            <a:pPr>
              <a:lnSpc>
                <a:spcPct val="80000"/>
              </a:lnSpc>
              <a:defRPr/>
            </a:pPr>
            <a:endParaRPr lang="en-GB" altLang="en-US" sz="1200" dirty="0"/>
          </a:p>
        </p:txBody>
      </p:sp>
      <p:pic>
        <p:nvPicPr>
          <p:cNvPr id="11" name="Picture 10">
            <a:extLst>
              <a:ext uri="{FF2B5EF4-FFF2-40B4-BE49-F238E27FC236}">
                <a16:creationId xmlns:a16="http://schemas.microsoft.com/office/drawing/2014/main" id="{E86D0FE8-BF75-4CFF-BDAA-EF5683CA998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04832" y="149670"/>
            <a:ext cx="9582336" cy="909323"/>
          </a:xfrm>
          <a:prstGeom prst="rect">
            <a:avLst/>
          </a:prstGeom>
        </p:spPr>
      </p:pic>
    </p:spTree>
    <p:extLst>
      <p:ext uri="{BB962C8B-B14F-4D97-AF65-F5344CB8AC3E}">
        <p14:creationId xmlns:p14="http://schemas.microsoft.com/office/powerpoint/2010/main" val="342123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442233"/>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180252"/>
            <a:ext cx="11849100" cy="496842"/>
          </a:xfrm>
        </p:spPr>
        <p:txBody>
          <a:bodyPr/>
          <a:lstStyle/>
          <a:p>
            <a:pPr eaLnBrk="1" hangingPunct="1"/>
            <a:r>
              <a:rPr lang="en-GB" altLang="en-US" sz="2800" b="1" dirty="0">
                <a:latin typeface="+mn-lt"/>
              </a:rPr>
              <a:t>Lunchtime</a:t>
            </a:r>
          </a:p>
        </p:txBody>
      </p:sp>
      <p:sp>
        <p:nvSpPr>
          <p:cNvPr id="4" name="Rectangle 3"/>
          <p:cNvSpPr/>
          <p:nvPr/>
        </p:nvSpPr>
        <p:spPr>
          <a:xfrm>
            <a:off x="470263" y="1983549"/>
            <a:ext cx="11157730" cy="461665"/>
          </a:xfrm>
          <a:prstGeom prst="rect">
            <a:avLst/>
          </a:prstGeom>
        </p:spPr>
        <p:txBody>
          <a:bodyPr wrap="square">
            <a:spAutoFit/>
          </a:bodyPr>
          <a:lstStyle/>
          <a:p>
            <a:pPr algn="ctr"/>
            <a:r>
              <a:rPr lang="en-GB" altLang="en-US" dirty="0">
                <a:latin typeface="Sassoon Primary Infant" pitchFamily="2" charset="0"/>
              </a:rPr>
              <a:t>       </a:t>
            </a:r>
            <a:r>
              <a:rPr lang="en-GB" altLang="en-US" sz="2400" dirty="0"/>
              <a:t> </a:t>
            </a:r>
          </a:p>
        </p:txBody>
      </p:sp>
      <p:sp>
        <p:nvSpPr>
          <p:cNvPr id="3" name="Rectangle 2"/>
          <p:cNvSpPr/>
          <p:nvPr/>
        </p:nvSpPr>
        <p:spPr>
          <a:xfrm>
            <a:off x="376070" y="1629926"/>
            <a:ext cx="11346116" cy="4893647"/>
          </a:xfrm>
          <a:prstGeom prst="rect">
            <a:avLst/>
          </a:prstGeom>
        </p:spPr>
        <p:txBody>
          <a:bodyPr wrap="square">
            <a:spAutoFit/>
          </a:bodyPr>
          <a:lstStyle/>
          <a:p>
            <a:pPr algn="ctr">
              <a:lnSpc>
                <a:spcPct val="80000"/>
              </a:lnSpc>
              <a:defRPr/>
            </a:pPr>
            <a:r>
              <a:rPr lang="en-GB" altLang="en-US" b="1" dirty="0">
                <a:cs typeface="Arial" panose="020B0604020202020204" pitchFamily="34" charset="0"/>
              </a:rPr>
              <a:t>All children in Reception (and KS1) are entitled to a free school meal</a:t>
            </a:r>
          </a:p>
          <a:p>
            <a:pPr>
              <a:lnSpc>
                <a:spcPct val="80000"/>
              </a:lnSpc>
              <a:defRPr/>
            </a:pPr>
            <a:endParaRPr lang="en-GB" altLang="en-US" sz="1200" dirty="0">
              <a:cs typeface="Arial" panose="020B0604020202020204" pitchFamily="34" charset="0"/>
            </a:endParaRPr>
          </a:p>
          <a:p>
            <a:pPr algn="ctr">
              <a:lnSpc>
                <a:spcPct val="80000"/>
              </a:lnSpc>
              <a:defRPr/>
            </a:pPr>
            <a:r>
              <a:rPr lang="en-GB" altLang="en-US" dirty="0">
                <a:cs typeface="Arial" panose="020B0604020202020204" pitchFamily="34" charset="0"/>
              </a:rPr>
              <a:t>Our lunches are provided by </a:t>
            </a:r>
            <a:r>
              <a:rPr lang="en-GB" altLang="en-US" dirty="0" err="1">
                <a:cs typeface="Arial" panose="020B0604020202020204" pitchFamily="34" charset="0"/>
              </a:rPr>
              <a:t>Educaterers</a:t>
            </a:r>
            <a:r>
              <a:rPr lang="en-GB" altLang="en-US" dirty="0">
                <a:cs typeface="Arial" panose="020B0604020202020204" pitchFamily="34" charset="0"/>
              </a:rPr>
              <a:t>. Information about them and sample menus can be found here: </a:t>
            </a:r>
            <a:r>
              <a:rPr lang="en-GB" dirty="0">
                <a:cs typeface="Arial" panose="020B0604020202020204" pitchFamily="34" charset="0"/>
                <a:hlinkClick r:id="rId2"/>
              </a:rPr>
              <a:t>https://educaterers.co.uk/our-menus</a:t>
            </a:r>
            <a:endParaRPr lang="en-GB" dirty="0">
              <a:cs typeface="Arial" panose="020B0604020202020204" pitchFamily="34" charset="0"/>
            </a:endParaRPr>
          </a:p>
          <a:p>
            <a:pPr>
              <a:lnSpc>
                <a:spcPct val="80000"/>
              </a:lnSpc>
              <a:defRPr/>
            </a:pPr>
            <a:endParaRPr lang="en-GB" dirty="0"/>
          </a:p>
          <a:p>
            <a:pPr algn="ctr">
              <a:lnSpc>
                <a:spcPct val="80000"/>
              </a:lnSpc>
              <a:defRPr/>
            </a:pPr>
            <a:r>
              <a:rPr lang="en-GB" dirty="0"/>
              <a:t>We operate a colour band system:</a:t>
            </a:r>
          </a:p>
          <a:p>
            <a:pPr algn="ctr">
              <a:lnSpc>
                <a:spcPct val="80000"/>
              </a:lnSpc>
              <a:defRPr/>
            </a:pPr>
            <a:endParaRPr lang="en-GB" dirty="0"/>
          </a:p>
          <a:p>
            <a:pPr>
              <a:lnSpc>
                <a:spcPct val="80000"/>
              </a:lnSpc>
              <a:defRPr/>
            </a:pPr>
            <a:r>
              <a:rPr lang="en-GB" dirty="0"/>
              <a:t>      </a:t>
            </a:r>
            <a:r>
              <a:rPr lang="en-GB" dirty="0">
                <a:solidFill>
                  <a:srgbClr val="FF0000"/>
                </a:solidFill>
              </a:rPr>
              <a:t>Red</a:t>
            </a:r>
            <a:r>
              <a:rPr lang="en-GB" dirty="0"/>
              <a:t> – meat option       </a:t>
            </a:r>
            <a:r>
              <a:rPr lang="en-GB" dirty="0">
                <a:solidFill>
                  <a:srgbClr val="009900"/>
                </a:solidFill>
              </a:rPr>
              <a:t>Green</a:t>
            </a:r>
            <a:r>
              <a:rPr lang="en-GB" dirty="0"/>
              <a:t> – vegetarian option       </a:t>
            </a:r>
            <a:r>
              <a:rPr lang="en-GB" dirty="0">
                <a:solidFill>
                  <a:srgbClr val="990000"/>
                </a:solidFill>
              </a:rPr>
              <a:t>Brown</a:t>
            </a:r>
            <a:r>
              <a:rPr lang="en-GB" dirty="0"/>
              <a:t> – jacket potato with either cheese, baked beans or tuna</a:t>
            </a:r>
          </a:p>
          <a:p>
            <a:pPr>
              <a:lnSpc>
                <a:spcPct val="80000"/>
              </a:lnSpc>
              <a:defRPr/>
            </a:pPr>
            <a:endParaRPr lang="en-GB" dirty="0"/>
          </a:p>
          <a:p>
            <a:pPr>
              <a:lnSpc>
                <a:spcPct val="80000"/>
              </a:lnSpc>
              <a:defRPr/>
            </a:pPr>
            <a:r>
              <a:rPr lang="en-GB" dirty="0"/>
              <a:t>There are special menus for children with allergies and specific dietary requirements. These children are given a</a:t>
            </a:r>
            <a:r>
              <a:rPr lang="en-GB" dirty="0">
                <a:solidFill>
                  <a:srgbClr val="660066"/>
                </a:solidFill>
              </a:rPr>
              <a:t> </a:t>
            </a:r>
            <a:r>
              <a:rPr lang="en-GB" dirty="0">
                <a:solidFill>
                  <a:srgbClr val="D60093"/>
                </a:solidFill>
              </a:rPr>
              <a:t>Purple</a:t>
            </a:r>
            <a:r>
              <a:rPr lang="en-GB" dirty="0">
                <a:solidFill>
                  <a:srgbClr val="660066"/>
                </a:solidFill>
              </a:rPr>
              <a:t> </a:t>
            </a:r>
            <a:r>
              <a:rPr lang="en-GB" dirty="0"/>
              <a:t>band to wear too. </a:t>
            </a:r>
          </a:p>
          <a:p>
            <a:pPr>
              <a:lnSpc>
                <a:spcPct val="80000"/>
              </a:lnSpc>
              <a:defRPr/>
            </a:pPr>
            <a:endParaRPr lang="en-GB" dirty="0"/>
          </a:p>
          <a:p>
            <a:pPr>
              <a:lnSpc>
                <a:spcPct val="80000"/>
              </a:lnSpc>
              <a:defRPr/>
            </a:pPr>
            <a:r>
              <a:rPr lang="en-GB" dirty="0"/>
              <a:t>The children will make their choice during morning registration and will be given a colour band just before lunchtime. </a:t>
            </a:r>
            <a:r>
              <a:rPr lang="en-GB" b="1" dirty="0"/>
              <a:t>It is helpful to look at the menu with your child each day so that they are ready to make their choice when they arrive at school. </a:t>
            </a:r>
          </a:p>
          <a:p>
            <a:pPr>
              <a:lnSpc>
                <a:spcPct val="80000"/>
              </a:lnSpc>
              <a:defRPr/>
            </a:pPr>
            <a:endParaRPr lang="en-GB" dirty="0"/>
          </a:p>
          <a:p>
            <a:pPr>
              <a:lnSpc>
                <a:spcPct val="80000"/>
              </a:lnSpc>
              <a:defRPr/>
            </a:pPr>
            <a:r>
              <a:rPr lang="en-GB" dirty="0"/>
              <a:t>The children are served their lunch on a plate with different compartments for main meal, pudding, drink and cutlery. The children check with a grown up to make sure it is ok to eat their pudding. This allows us to keep an eye on what they’re eating. </a:t>
            </a:r>
          </a:p>
          <a:p>
            <a:pPr>
              <a:lnSpc>
                <a:spcPct val="80000"/>
              </a:lnSpc>
              <a:defRPr/>
            </a:pPr>
            <a:endParaRPr lang="en-GB" dirty="0"/>
          </a:p>
          <a:p>
            <a:pPr>
              <a:lnSpc>
                <a:spcPct val="80000"/>
              </a:lnSpc>
              <a:defRPr/>
            </a:pPr>
            <a:r>
              <a:rPr lang="en-GB" dirty="0"/>
              <a:t>The Reception teaching staff will stay with the children at lunchtime for as long as necessary whilst the children become familiar with the school routine and as the lunchtime staff get to know them.</a:t>
            </a:r>
          </a:p>
        </p:txBody>
      </p:sp>
      <p:pic>
        <p:nvPicPr>
          <p:cNvPr id="11" name="Picture 10">
            <a:extLst>
              <a:ext uri="{FF2B5EF4-FFF2-40B4-BE49-F238E27FC236}">
                <a16:creationId xmlns:a16="http://schemas.microsoft.com/office/drawing/2014/main" id="{EA595DBC-211B-40EC-8D93-689C082A03D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spTree>
    <p:extLst>
      <p:ext uri="{BB962C8B-B14F-4D97-AF65-F5344CB8AC3E}">
        <p14:creationId xmlns:p14="http://schemas.microsoft.com/office/powerpoint/2010/main" val="255157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442233"/>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180252"/>
            <a:ext cx="11849100" cy="496842"/>
          </a:xfrm>
        </p:spPr>
        <p:txBody>
          <a:bodyPr/>
          <a:lstStyle/>
          <a:p>
            <a:pPr eaLnBrk="1" hangingPunct="1"/>
            <a:r>
              <a:rPr lang="en-GB" altLang="en-US" sz="2800" b="1" dirty="0">
                <a:latin typeface="+mn-lt"/>
              </a:rPr>
              <a:t>Lunchtime…</a:t>
            </a:r>
          </a:p>
        </p:txBody>
      </p:sp>
      <p:sp>
        <p:nvSpPr>
          <p:cNvPr id="4" name="Rectangle 3"/>
          <p:cNvSpPr/>
          <p:nvPr/>
        </p:nvSpPr>
        <p:spPr>
          <a:xfrm>
            <a:off x="470262" y="1677094"/>
            <a:ext cx="11157730" cy="1575816"/>
          </a:xfrm>
          <a:prstGeom prst="rect">
            <a:avLst/>
          </a:prstGeom>
        </p:spPr>
        <p:txBody>
          <a:bodyPr wrap="square">
            <a:spAutoFit/>
          </a:bodyPr>
          <a:lstStyle/>
          <a:p>
            <a:pPr>
              <a:lnSpc>
                <a:spcPct val="80000"/>
              </a:lnSpc>
              <a:defRPr/>
            </a:pPr>
            <a:r>
              <a:rPr lang="en-GB" sz="2000" dirty="0"/>
              <a:t>The majority of children in Reception have a school meal – you’ll be surprised at what they eat here! </a:t>
            </a:r>
          </a:p>
          <a:p>
            <a:pPr>
              <a:lnSpc>
                <a:spcPct val="80000"/>
              </a:lnSpc>
              <a:defRPr/>
            </a:pPr>
            <a:endParaRPr lang="en-GB" sz="2000" dirty="0"/>
          </a:p>
          <a:p>
            <a:pPr>
              <a:lnSpc>
                <a:spcPct val="80000"/>
              </a:lnSpc>
              <a:defRPr/>
            </a:pPr>
            <a:r>
              <a:rPr lang="en-GB" sz="2000" dirty="0"/>
              <a:t>You can choose to send your child with a packed lunch and can also mix and match between school meals and packed lunches over the course of a week. If you have any concerns about  your child having a school meal please look at the menu with them and choose some meals that you know they like. This can be a good way to start. </a:t>
            </a:r>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23" y="3406528"/>
            <a:ext cx="1436038" cy="201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291" y="3435283"/>
            <a:ext cx="1417086" cy="201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4224" y="5574703"/>
            <a:ext cx="6278200" cy="787908"/>
          </a:xfrm>
          <a:prstGeom prst="rect">
            <a:avLst/>
          </a:prstGeom>
        </p:spPr>
        <p:txBody>
          <a:bodyPr wrap="square" lIns="91440" tIns="45720" rIns="91440" bIns="45720" anchor="t">
            <a:spAutoFit/>
          </a:bodyPr>
          <a:lstStyle/>
          <a:p>
            <a:pPr>
              <a:lnSpc>
                <a:spcPct val="80000"/>
              </a:lnSpc>
              <a:defRPr/>
            </a:pPr>
            <a:r>
              <a:rPr lang="en-GB" dirty="0"/>
              <a:t>Mrs Dixon               Mrs </a:t>
            </a:r>
            <a:r>
              <a:rPr lang="en-GB" dirty="0" err="1"/>
              <a:t>Ruprah</a:t>
            </a:r>
            <a:r>
              <a:rPr lang="en-GB" dirty="0"/>
              <a:t>             Miss Bartlett                	</a:t>
            </a:r>
          </a:p>
          <a:p>
            <a:pPr algn="ctr">
              <a:lnSpc>
                <a:spcPct val="80000"/>
              </a:lnSpc>
              <a:defRPr/>
            </a:pPr>
            <a:r>
              <a:rPr lang="en-GB" sz="2000" dirty="0"/>
              <a:t>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904477" y="5242453"/>
            <a:ext cx="2666837" cy="1428980"/>
          </a:xfrm>
          <a:prstGeom prst="rect">
            <a:avLst/>
          </a:prstGeom>
        </p:spPr>
      </p:pic>
      <p:pic>
        <p:nvPicPr>
          <p:cNvPr id="6" name="Picture 10" descr="A picture containing text, dish&#10;&#10;Description automatically generated">
            <a:extLst>
              <a:ext uri="{FF2B5EF4-FFF2-40B4-BE49-F238E27FC236}">
                <a16:creationId xmlns:a16="http://schemas.microsoft.com/office/drawing/2014/main" id="{6BDBA8E1-2ED4-7544-3929-C15CB0E1DB56}"/>
              </a:ext>
            </a:extLst>
          </p:cNvPr>
          <p:cNvPicPr>
            <a:picLocks noChangeAspect="1"/>
          </p:cNvPicPr>
          <p:nvPr/>
        </p:nvPicPr>
        <p:blipFill>
          <a:blip r:embed="rId5"/>
          <a:stretch>
            <a:fillRect/>
          </a:stretch>
        </p:blipFill>
        <p:spPr>
          <a:xfrm>
            <a:off x="6090249" y="3076036"/>
            <a:ext cx="4065916" cy="1999890"/>
          </a:xfrm>
          <a:prstGeom prst="rect">
            <a:avLst/>
          </a:prstGeom>
        </p:spPr>
      </p:pic>
      <p:pic>
        <p:nvPicPr>
          <p:cNvPr id="15" name="Picture 14">
            <a:extLst>
              <a:ext uri="{FF2B5EF4-FFF2-40B4-BE49-F238E27FC236}">
                <a16:creationId xmlns:a16="http://schemas.microsoft.com/office/drawing/2014/main" id="{D083DACC-86FD-4090-8897-59EADE2865A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pic>
        <p:nvPicPr>
          <p:cNvPr id="14" name="Picture 13">
            <a:extLst>
              <a:ext uri="{FF2B5EF4-FFF2-40B4-BE49-F238E27FC236}">
                <a16:creationId xmlns:a16="http://schemas.microsoft.com/office/drawing/2014/main" id="{17FB9CED-34B9-4BD1-8E87-6484D46A5CA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3585370" y="3727761"/>
            <a:ext cx="1969561" cy="1417087"/>
          </a:xfrm>
          <a:prstGeom prst="rect">
            <a:avLst/>
          </a:prstGeom>
          <a:noFill/>
          <a:ln>
            <a:noFill/>
          </a:ln>
        </p:spPr>
      </p:pic>
    </p:spTree>
    <p:extLst>
      <p:ext uri="{BB962C8B-B14F-4D97-AF65-F5344CB8AC3E}">
        <p14:creationId xmlns:p14="http://schemas.microsoft.com/office/powerpoint/2010/main" val="35967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442233"/>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180252"/>
            <a:ext cx="11849100" cy="496842"/>
          </a:xfrm>
        </p:spPr>
        <p:txBody>
          <a:bodyPr/>
          <a:lstStyle/>
          <a:p>
            <a:pPr eaLnBrk="1" hangingPunct="1"/>
            <a:r>
              <a:rPr lang="en-GB" altLang="en-US" sz="2800" b="1" dirty="0">
                <a:latin typeface="+mn-lt"/>
              </a:rPr>
              <a:t>What do they need… </a:t>
            </a:r>
          </a:p>
        </p:txBody>
      </p:sp>
      <p:sp>
        <p:nvSpPr>
          <p:cNvPr id="3" name="Rectangle 2"/>
          <p:cNvSpPr/>
          <p:nvPr/>
        </p:nvSpPr>
        <p:spPr>
          <a:xfrm>
            <a:off x="334613" y="1677094"/>
            <a:ext cx="8848576" cy="5187574"/>
          </a:xfrm>
          <a:prstGeom prst="rect">
            <a:avLst/>
          </a:prstGeom>
        </p:spPr>
        <p:txBody>
          <a:bodyPr wrap="square">
            <a:spAutoFit/>
          </a:bodyPr>
          <a:lstStyle/>
          <a:p>
            <a:pPr>
              <a:lnSpc>
                <a:spcPct val="90000"/>
              </a:lnSpc>
              <a:spcBef>
                <a:spcPct val="0"/>
              </a:spcBef>
              <a:defRPr/>
            </a:pPr>
            <a:r>
              <a:rPr lang="en-GB" altLang="en-US" sz="1900" b="1" dirty="0"/>
              <a:t>School Uniform</a:t>
            </a:r>
          </a:p>
          <a:p>
            <a:pPr fontAlgn="t">
              <a:defRPr/>
            </a:pPr>
            <a:r>
              <a:rPr lang="en-GB" sz="1900" dirty="0"/>
              <a:t>All children wear the following uniform:</a:t>
            </a:r>
          </a:p>
          <a:p>
            <a:pPr fontAlgn="t">
              <a:defRPr/>
            </a:pPr>
            <a:r>
              <a:rPr lang="en-GB" sz="1900" dirty="0"/>
              <a:t> </a:t>
            </a:r>
          </a:p>
          <a:p>
            <a:pPr marL="285750" indent="-285750" fontAlgn="t">
              <a:buFont typeface="Arial" panose="020B0604020202020204" pitchFamily="34" charset="0"/>
              <a:buChar char="•"/>
              <a:defRPr/>
            </a:pPr>
            <a:r>
              <a:rPr lang="en-GB" sz="1900" dirty="0"/>
              <a:t>White polo shirt</a:t>
            </a:r>
          </a:p>
          <a:p>
            <a:pPr marL="285750" indent="-285750" fontAlgn="t">
              <a:buFont typeface="Arial" panose="020B0604020202020204" pitchFamily="34" charset="0"/>
              <a:buChar char="•"/>
              <a:defRPr/>
            </a:pPr>
            <a:r>
              <a:rPr lang="en-GB" sz="1900" dirty="0"/>
              <a:t>Royal blue jumper or cardigan (jumpers and cardigans with school logo are available but children are also allowed to wear plain royal blue jumpers and cardigans)</a:t>
            </a:r>
          </a:p>
          <a:p>
            <a:pPr marL="285750" indent="-285750" fontAlgn="t">
              <a:buFont typeface="Arial" panose="020B0604020202020204" pitchFamily="34" charset="0"/>
              <a:buChar char="•"/>
              <a:defRPr/>
            </a:pPr>
            <a:r>
              <a:rPr lang="en-GB" sz="1900" dirty="0"/>
              <a:t>Dark grey or black school trousers, shorts, skirt (knee-length) or pinafore dress</a:t>
            </a:r>
          </a:p>
          <a:p>
            <a:pPr marL="285750" indent="-285750" fontAlgn="t">
              <a:buFont typeface="Arial" panose="020B0604020202020204" pitchFamily="34" charset="0"/>
              <a:buChar char="•"/>
              <a:defRPr/>
            </a:pPr>
            <a:r>
              <a:rPr lang="en-GB" sz="1900" dirty="0"/>
              <a:t>Blue and white checked dresses may be worn in the Summer term</a:t>
            </a:r>
          </a:p>
          <a:p>
            <a:pPr marL="285750" indent="-285750" fontAlgn="t">
              <a:buFont typeface="Arial" panose="020B0604020202020204" pitchFamily="34" charset="0"/>
              <a:buChar char="•"/>
              <a:defRPr/>
            </a:pPr>
            <a:r>
              <a:rPr lang="en-GB" sz="1900" dirty="0"/>
              <a:t>Grey or black socks (white in Summer) or grey or black tights</a:t>
            </a:r>
          </a:p>
          <a:p>
            <a:pPr marL="285750" indent="-285750" fontAlgn="t">
              <a:buFont typeface="Arial" panose="020B0604020202020204" pitchFamily="34" charset="0"/>
              <a:buChar char="•"/>
              <a:defRPr/>
            </a:pPr>
            <a:r>
              <a:rPr lang="en-GB" sz="1900" dirty="0"/>
              <a:t>Plain black school shoes (no trainers or boots)</a:t>
            </a:r>
          </a:p>
          <a:p>
            <a:pPr marL="285750" indent="-285750" fontAlgn="t">
              <a:buFont typeface="Arial" panose="020B0604020202020204" pitchFamily="34" charset="0"/>
              <a:buChar char="•"/>
              <a:defRPr/>
            </a:pPr>
            <a:r>
              <a:rPr lang="en-GB" sz="1900" dirty="0"/>
              <a:t>Long hair tied back using discreet hair accessories</a:t>
            </a:r>
          </a:p>
          <a:p>
            <a:pPr marL="285750" indent="-285750" fontAlgn="t">
              <a:buFont typeface="Arial" panose="020B0604020202020204" pitchFamily="34" charset="0"/>
              <a:buChar char="•"/>
              <a:defRPr/>
            </a:pPr>
            <a:r>
              <a:rPr lang="en-GB" sz="1900" dirty="0"/>
              <a:t>Small stud earrings and a small watch may be worn but no other jewellery is permitted</a:t>
            </a:r>
          </a:p>
          <a:p>
            <a:pPr fontAlgn="t">
              <a:defRPr/>
            </a:pPr>
            <a:endParaRPr lang="en-GB" altLang="en-US" sz="1900" b="1" dirty="0"/>
          </a:p>
          <a:p>
            <a:pPr fontAlgn="t">
              <a:defRPr/>
            </a:pPr>
            <a:r>
              <a:rPr lang="en-GB" altLang="en-US" sz="1900" b="1" dirty="0"/>
              <a:t>Please see link for details of ordering logo items</a:t>
            </a:r>
          </a:p>
          <a:p>
            <a:pPr fontAlgn="t">
              <a:defRPr/>
            </a:pPr>
            <a:r>
              <a:rPr lang="en-GB" sz="2000" dirty="0">
                <a:hlinkClick r:id="rId2"/>
              </a:rPr>
              <a:t>https://www.schoolshopsales.com/radfordsemeleprimary/</a:t>
            </a:r>
            <a:endParaRPr lang="en-GB" altLang="en-US" sz="2400" b="1" dirty="0"/>
          </a:p>
          <a:p>
            <a:pPr fontAlgn="t">
              <a:defRPr/>
            </a:pPr>
            <a:endParaRPr lang="en-GB" altLang="en-US" sz="1900" b="1" dirty="0"/>
          </a:p>
          <a:p>
            <a:pPr>
              <a:lnSpc>
                <a:spcPct val="90000"/>
              </a:lnSpc>
              <a:spcBef>
                <a:spcPct val="0"/>
              </a:spcBef>
              <a:defRPr/>
            </a:pPr>
            <a:endParaRPr lang="en-GB" altLang="en-US" sz="1000" b="1" dirty="0">
              <a:latin typeface="Sassoon Primary Infant Medium" pitchFamily="2" charset="0"/>
            </a:endParaRPr>
          </a:p>
        </p:txBody>
      </p:sp>
      <p:pic>
        <p:nvPicPr>
          <p:cNvPr id="11" name="Picture 10">
            <a:extLst>
              <a:ext uri="{FF2B5EF4-FFF2-40B4-BE49-F238E27FC236}">
                <a16:creationId xmlns:a16="http://schemas.microsoft.com/office/drawing/2014/main" id="{6C650837-1DFA-43F3-BB26-5FD6EDAAADA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pic>
        <p:nvPicPr>
          <p:cNvPr id="9" name="Picture 8">
            <a:extLst>
              <a:ext uri="{FF2B5EF4-FFF2-40B4-BE49-F238E27FC236}">
                <a16:creationId xmlns:a16="http://schemas.microsoft.com/office/drawing/2014/main" id="{85DDB11E-6B7B-45B5-8BC3-CF66DEA8ACA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436399" y="2356960"/>
            <a:ext cx="3948909" cy="2893065"/>
          </a:xfrm>
          <a:prstGeom prst="rect">
            <a:avLst/>
          </a:prstGeom>
          <a:noFill/>
          <a:ln>
            <a:noFill/>
          </a:ln>
        </p:spPr>
      </p:pic>
    </p:spTree>
    <p:extLst>
      <p:ext uri="{BB962C8B-B14F-4D97-AF65-F5344CB8AC3E}">
        <p14:creationId xmlns:p14="http://schemas.microsoft.com/office/powerpoint/2010/main" val="1099852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442233"/>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lvl="0"/>
            <a:r>
              <a:rPr kumimoji="0" lang="en-GB" altLang="en-US" sz="1600" b="1" i="0" u="none" strike="noStrike" cap="none" normalizeH="0" baseline="0" dirty="0">
                <a:ln>
                  <a:noFill/>
                </a:ln>
                <a:solidFill>
                  <a:srgbClr val="2F5496"/>
                </a:solidFill>
                <a:effectLst/>
                <a:latin typeface="Calibri" panose="020F0502020204030204" pitchFamily="34" charset="0"/>
                <a:cs typeface="Calibri" panose="020F0502020204030204" pitchFamily="34" charset="0"/>
              </a:rPr>
              <a:t>                                                                                          </a:t>
            </a: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208372"/>
            <a:ext cx="11849100" cy="496842"/>
          </a:xfrm>
        </p:spPr>
        <p:txBody>
          <a:bodyPr/>
          <a:lstStyle/>
          <a:p>
            <a:pPr eaLnBrk="1" hangingPunct="1"/>
            <a:r>
              <a:rPr lang="en-GB" altLang="en-US" sz="2800" b="1" dirty="0">
                <a:latin typeface="+mn-lt"/>
              </a:rPr>
              <a:t>What do they need… </a:t>
            </a:r>
          </a:p>
        </p:txBody>
      </p:sp>
      <p:sp>
        <p:nvSpPr>
          <p:cNvPr id="2" name="Rectangle 1"/>
          <p:cNvSpPr/>
          <p:nvPr/>
        </p:nvSpPr>
        <p:spPr>
          <a:xfrm>
            <a:off x="372171" y="1829039"/>
            <a:ext cx="11260184" cy="4524315"/>
          </a:xfrm>
          <a:prstGeom prst="rect">
            <a:avLst/>
          </a:prstGeom>
        </p:spPr>
        <p:txBody>
          <a:bodyPr wrap="square">
            <a:spAutoFit/>
          </a:bodyPr>
          <a:lstStyle/>
          <a:p>
            <a:pPr>
              <a:lnSpc>
                <a:spcPct val="90000"/>
              </a:lnSpc>
              <a:spcBef>
                <a:spcPct val="0"/>
              </a:spcBef>
              <a:defRPr/>
            </a:pPr>
            <a:r>
              <a:rPr lang="en-GB" altLang="en-US" sz="2000" b="1" dirty="0"/>
              <a:t>Suitable outdoor clothes </a:t>
            </a:r>
            <a:r>
              <a:rPr lang="en-GB" altLang="en-US" sz="2000" dirty="0"/>
              <a:t>(we try to go outside whatever the weather) </a:t>
            </a:r>
            <a:r>
              <a:rPr lang="en-GB" altLang="en-US" sz="2000" b="1" dirty="0"/>
              <a:t>– </a:t>
            </a:r>
            <a:r>
              <a:rPr lang="en-GB" altLang="en-US" sz="2000" dirty="0"/>
              <a:t>Warm</a:t>
            </a:r>
            <a:r>
              <a:rPr lang="en-GB" altLang="en-US" sz="2000" b="1" dirty="0"/>
              <a:t> </a:t>
            </a:r>
            <a:r>
              <a:rPr lang="en-GB" altLang="en-US" sz="2000" dirty="0"/>
              <a:t>coat, hat, gloves, raincoat, sunhat, sun cream (depending on the weather). We have plenty of wellies in school for the children to use. </a:t>
            </a:r>
          </a:p>
          <a:p>
            <a:pPr>
              <a:lnSpc>
                <a:spcPct val="90000"/>
              </a:lnSpc>
              <a:spcBef>
                <a:spcPct val="0"/>
              </a:spcBef>
              <a:defRPr/>
            </a:pPr>
            <a:endParaRPr lang="en-GB" altLang="en-US" sz="2000" dirty="0"/>
          </a:p>
          <a:p>
            <a:pPr>
              <a:lnSpc>
                <a:spcPct val="90000"/>
              </a:lnSpc>
              <a:spcBef>
                <a:spcPct val="0"/>
              </a:spcBef>
              <a:defRPr/>
            </a:pPr>
            <a:r>
              <a:rPr lang="en-GB" altLang="en-US" sz="2000" b="1" dirty="0"/>
              <a:t>A school book bag</a:t>
            </a:r>
            <a:r>
              <a:rPr lang="en-GB" altLang="en-US" sz="2000" dirty="0"/>
              <a:t> – to keep their reading books, reading diary, sound books and letters safe</a:t>
            </a:r>
          </a:p>
          <a:p>
            <a:pPr>
              <a:lnSpc>
                <a:spcPct val="90000"/>
              </a:lnSpc>
              <a:spcBef>
                <a:spcPct val="0"/>
              </a:spcBef>
              <a:defRPr/>
            </a:pPr>
            <a:endParaRPr lang="en-GB" altLang="en-US" sz="2000" dirty="0"/>
          </a:p>
          <a:p>
            <a:pPr>
              <a:lnSpc>
                <a:spcPct val="90000"/>
              </a:lnSpc>
              <a:spcBef>
                <a:spcPct val="0"/>
              </a:spcBef>
              <a:defRPr/>
            </a:pPr>
            <a:r>
              <a:rPr lang="en-GB" altLang="en-US" sz="2000" b="1" dirty="0"/>
              <a:t>A change of clothes </a:t>
            </a:r>
            <a:r>
              <a:rPr lang="en-GB" altLang="en-US" sz="2000" dirty="0"/>
              <a:t>(pants, socks/tights trousers/tracksuit bottoms/skirt) to keep on their peg in case of an accident</a:t>
            </a:r>
          </a:p>
          <a:p>
            <a:pPr>
              <a:lnSpc>
                <a:spcPct val="90000"/>
              </a:lnSpc>
              <a:defRPr/>
            </a:pPr>
            <a:endParaRPr lang="en-GB" altLang="en-US" sz="2000" dirty="0"/>
          </a:p>
          <a:p>
            <a:pPr>
              <a:lnSpc>
                <a:spcPct val="90000"/>
              </a:lnSpc>
              <a:defRPr/>
            </a:pPr>
            <a:r>
              <a:rPr lang="en-GB" altLang="en-US" sz="2000" b="1" dirty="0"/>
              <a:t>A water bottle </a:t>
            </a:r>
          </a:p>
          <a:p>
            <a:pPr>
              <a:lnSpc>
                <a:spcPct val="90000"/>
              </a:lnSpc>
              <a:defRPr/>
            </a:pPr>
            <a:endParaRPr lang="en-GB" altLang="en-US" sz="2000" b="1" dirty="0"/>
          </a:p>
          <a:p>
            <a:pPr>
              <a:lnSpc>
                <a:spcPct val="90000"/>
              </a:lnSpc>
              <a:defRPr/>
            </a:pPr>
            <a:r>
              <a:rPr lang="en-GB" altLang="en-US" sz="2000" b="1" dirty="0"/>
              <a:t>A healthy snack – </a:t>
            </a:r>
            <a:r>
              <a:rPr lang="en-GB" altLang="en-US" sz="2000" dirty="0"/>
              <a:t>school will provide a piece of fruit each morning, but you are welcome to send in a healthy snack too e.g. breadsticks, cheese and crackers, rice cakes, raisins etc…</a:t>
            </a:r>
          </a:p>
          <a:p>
            <a:pPr>
              <a:lnSpc>
                <a:spcPct val="90000"/>
              </a:lnSpc>
              <a:defRPr/>
            </a:pPr>
            <a:endParaRPr lang="en-GB" altLang="en-US" sz="2000" b="1" dirty="0"/>
          </a:p>
          <a:p>
            <a:pPr>
              <a:lnSpc>
                <a:spcPct val="90000"/>
              </a:lnSpc>
              <a:defRPr/>
            </a:pPr>
            <a:endParaRPr lang="en-GB" altLang="en-US" sz="2000" b="1" dirty="0"/>
          </a:p>
          <a:p>
            <a:pPr>
              <a:lnSpc>
                <a:spcPct val="90000"/>
              </a:lnSpc>
              <a:defRPr/>
            </a:pPr>
            <a:endParaRPr lang="en-GB" altLang="en-US" sz="2000" dirty="0">
              <a:solidFill>
                <a:srgbClr val="FF0000"/>
              </a:solidFill>
            </a:endParaRPr>
          </a:p>
          <a:p>
            <a:pPr>
              <a:lnSpc>
                <a:spcPct val="90000"/>
              </a:lnSpc>
              <a:defRPr/>
            </a:pPr>
            <a:r>
              <a:rPr lang="en-GB" altLang="en-US" sz="2000" dirty="0">
                <a:solidFill>
                  <a:srgbClr val="FF0000"/>
                </a:solidFill>
              </a:rPr>
              <a:t>                                              Please make sure everything is labelled - including shoes!</a:t>
            </a:r>
          </a:p>
        </p:txBody>
      </p:sp>
      <p:pic>
        <p:nvPicPr>
          <p:cNvPr id="11" name="Picture 10">
            <a:extLst>
              <a:ext uri="{FF2B5EF4-FFF2-40B4-BE49-F238E27FC236}">
                <a16:creationId xmlns:a16="http://schemas.microsoft.com/office/drawing/2014/main" id="{B75B1335-67E3-4D7E-91ED-6946FBAAEE7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spTree>
    <p:extLst>
      <p:ext uri="{BB962C8B-B14F-4D97-AF65-F5344CB8AC3E}">
        <p14:creationId xmlns:p14="http://schemas.microsoft.com/office/powerpoint/2010/main" val="67463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442233"/>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180252"/>
            <a:ext cx="11849100" cy="496842"/>
          </a:xfrm>
        </p:spPr>
        <p:txBody>
          <a:bodyPr/>
          <a:lstStyle/>
          <a:p>
            <a:pPr eaLnBrk="1" hangingPunct="1"/>
            <a:r>
              <a:rPr lang="en-GB" altLang="en-US" sz="2800" b="1" dirty="0">
                <a:latin typeface="+mn-lt"/>
              </a:rPr>
              <a:t>PE Kit</a:t>
            </a:r>
          </a:p>
        </p:txBody>
      </p:sp>
      <p:sp>
        <p:nvSpPr>
          <p:cNvPr id="3" name="Rectangle 2"/>
          <p:cNvSpPr/>
          <p:nvPr/>
        </p:nvSpPr>
        <p:spPr>
          <a:xfrm>
            <a:off x="1603720" y="1650519"/>
            <a:ext cx="8848576" cy="1646605"/>
          </a:xfrm>
          <a:prstGeom prst="rect">
            <a:avLst/>
          </a:prstGeom>
        </p:spPr>
        <p:txBody>
          <a:bodyPr wrap="square" lIns="91440" tIns="45720" rIns="91440" bIns="45720" anchor="t">
            <a:spAutoFit/>
          </a:bodyPr>
          <a:lstStyle/>
          <a:p>
            <a:pPr algn="ctr" fontAlgn="t"/>
            <a:r>
              <a:rPr lang="en-GB" altLang="en-US" b="1" dirty="0"/>
              <a:t>You will not need to send a PE kit into school until the Summer term</a:t>
            </a:r>
            <a:r>
              <a:rPr lang="en-GB" altLang="en-US" dirty="0"/>
              <a:t>. </a:t>
            </a:r>
          </a:p>
          <a:p>
            <a:pPr algn="ctr" fontAlgn="t"/>
            <a:r>
              <a:rPr lang="en-GB" altLang="en-US" dirty="0"/>
              <a:t>We will start PE lessons after Christmas but won’t get changed into PE kits until later in the year. These will then stay in school, and we will send them home at the end of each half term. </a:t>
            </a:r>
            <a:r>
              <a:rPr lang="en-GB" sz="1900" dirty="0"/>
              <a:t> </a:t>
            </a:r>
          </a:p>
          <a:p>
            <a:pPr fontAlgn="t">
              <a:defRPr/>
            </a:pPr>
            <a:endParaRPr lang="en-GB" altLang="en-US" sz="1900" b="1" dirty="0"/>
          </a:p>
          <a:p>
            <a:pPr>
              <a:lnSpc>
                <a:spcPct val="90000"/>
              </a:lnSpc>
              <a:spcBef>
                <a:spcPct val="0"/>
              </a:spcBef>
              <a:defRPr/>
            </a:pPr>
            <a:endParaRPr lang="en-GB" altLang="en-US" sz="1000" b="1" dirty="0">
              <a:latin typeface="Sassoon Primary Infant Medium" pitchFamily="2" charset="0"/>
            </a:endParaRPr>
          </a:p>
        </p:txBody>
      </p:sp>
      <p:sp>
        <p:nvSpPr>
          <p:cNvPr id="11" name="Rectangle 10"/>
          <p:cNvSpPr/>
          <p:nvPr/>
        </p:nvSpPr>
        <p:spPr>
          <a:xfrm>
            <a:off x="452178" y="2826461"/>
            <a:ext cx="8848576" cy="4031873"/>
          </a:xfrm>
          <a:prstGeom prst="rect">
            <a:avLst/>
          </a:prstGeom>
        </p:spPr>
        <p:txBody>
          <a:bodyPr wrap="square">
            <a:spAutoFit/>
          </a:bodyPr>
          <a:lstStyle/>
          <a:p>
            <a:pPr fontAlgn="t"/>
            <a:r>
              <a:rPr lang="en-GB" sz="1900" dirty="0"/>
              <a:t>Children wear the following for PE:</a:t>
            </a:r>
          </a:p>
          <a:p>
            <a:pPr fontAlgn="t"/>
            <a:r>
              <a:rPr lang="en-GB" sz="1900" dirty="0"/>
              <a:t> </a:t>
            </a:r>
          </a:p>
          <a:p>
            <a:pPr fontAlgn="t"/>
            <a:r>
              <a:rPr lang="en-GB" sz="1900" b="1" dirty="0"/>
              <a:t>Indoor PE:</a:t>
            </a:r>
            <a:endParaRPr lang="en-GB" sz="1900" dirty="0"/>
          </a:p>
          <a:p>
            <a:pPr fontAlgn="t"/>
            <a:r>
              <a:rPr lang="en-GB" sz="1900" dirty="0"/>
              <a:t>White t-shirt (either with school logo or plain white)</a:t>
            </a:r>
          </a:p>
          <a:p>
            <a:pPr fontAlgn="t"/>
            <a:r>
              <a:rPr lang="en-GB" sz="1900" dirty="0"/>
              <a:t>Plain black shorts or </a:t>
            </a:r>
            <a:r>
              <a:rPr lang="en-GB" sz="1900" dirty="0" err="1"/>
              <a:t>skort</a:t>
            </a:r>
            <a:r>
              <a:rPr lang="en-GB" sz="1900" dirty="0"/>
              <a:t> </a:t>
            </a:r>
          </a:p>
          <a:p>
            <a:pPr fontAlgn="t"/>
            <a:r>
              <a:rPr lang="en-GB" sz="1900" dirty="0"/>
              <a:t>Black pumps</a:t>
            </a:r>
          </a:p>
          <a:p>
            <a:pPr fontAlgn="t"/>
            <a:r>
              <a:rPr lang="en-GB" sz="1900" dirty="0"/>
              <a:t> </a:t>
            </a:r>
          </a:p>
          <a:p>
            <a:pPr fontAlgn="t"/>
            <a:r>
              <a:rPr lang="en-GB" sz="1900" b="1" dirty="0"/>
              <a:t>Outdoor PE:</a:t>
            </a:r>
            <a:endParaRPr lang="en-GB" sz="1900" dirty="0"/>
          </a:p>
          <a:p>
            <a:pPr fontAlgn="t"/>
            <a:r>
              <a:rPr lang="en-GB" sz="1900" dirty="0"/>
              <a:t>White t-shirt (either with school logo or plain white)</a:t>
            </a:r>
          </a:p>
          <a:p>
            <a:pPr fontAlgn="t"/>
            <a:r>
              <a:rPr lang="en-GB" sz="1900" dirty="0"/>
              <a:t>Black shorts, </a:t>
            </a:r>
            <a:r>
              <a:rPr lang="en-GB" sz="1900" dirty="0" err="1"/>
              <a:t>skort</a:t>
            </a:r>
            <a:r>
              <a:rPr lang="en-GB" sz="1900" dirty="0"/>
              <a:t>, jogging bottoms or leggings</a:t>
            </a:r>
          </a:p>
          <a:p>
            <a:pPr fontAlgn="t"/>
            <a:r>
              <a:rPr lang="en-GB" sz="1900" dirty="0"/>
              <a:t>Black sweatshirt</a:t>
            </a:r>
          </a:p>
          <a:p>
            <a:pPr fontAlgn="t"/>
            <a:r>
              <a:rPr lang="en-GB" sz="1900" dirty="0"/>
              <a:t>Trainers with suitable grip</a:t>
            </a:r>
          </a:p>
          <a:p>
            <a:pPr fontAlgn="t">
              <a:defRPr/>
            </a:pPr>
            <a:endParaRPr lang="en-GB" altLang="en-US" sz="1900" b="1" dirty="0"/>
          </a:p>
          <a:p>
            <a:pPr>
              <a:lnSpc>
                <a:spcPct val="90000"/>
              </a:lnSpc>
              <a:spcBef>
                <a:spcPct val="0"/>
              </a:spcBef>
              <a:defRPr/>
            </a:pPr>
            <a:endParaRPr lang="en-GB" altLang="en-US" sz="1000" b="1" dirty="0">
              <a:latin typeface="Sassoon Primary Infant Medium" pitchFamily="2" charset="0"/>
            </a:endParaRPr>
          </a:p>
        </p:txBody>
      </p:sp>
      <p:pic>
        <p:nvPicPr>
          <p:cNvPr id="12" name="Picture 11">
            <a:extLst>
              <a:ext uri="{FF2B5EF4-FFF2-40B4-BE49-F238E27FC236}">
                <a16:creationId xmlns:a16="http://schemas.microsoft.com/office/drawing/2014/main" id="{14FDA803-FF6A-47EE-89F5-35F84BA304E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spTree>
    <p:extLst>
      <p:ext uri="{BB962C8B-B14F-4D97-AF65-F5344CB8AC3E}">
        <p14:creationId xmlns:p14="http://schemas.microsoft.com/office/powerpoint/2010/main" val="183354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Rectangle 8"/>
          <p:cNvSpPr>
            <a:spLocks/>
          </p:cNvSpPr>
          <p:nvPr/>
        </p:nvSpPr>
        <p:spPr>
          <a:xfrm>
            <a:off x="2138290" y="185857"/>
            <a:ext cx="8314006" cy="84245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319123"/>
            <a:ext cx="1229516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64721" y="1332197"/>
            <a:ext cx="11849100" cy="496842"/>
          </a:xfrm>
        </p:spPr>
        <p:txBody>
          <a:bodyPr/>
          <a:lstStyle/>
          <a:p>
            <a:pPr eaLnBrk="1" hangingPunct="1"/>
            <a:r>
              <a:rPr lang="en-GB" altLang="en-US" sz="2800" b="1" dirty="0">
                <a:latin typeface="+mn-lt"/>
              </a:rPr>
              <a:t>Communication with Parents and Carers</a:t>
            </a:r>
          </a:p>
        </p:txBody>
      </p:sp>
      <p:sp>
        <p:nvSpPr>
          <p:cNvPr id="3" name="Rectangle 2"/>
          <p:cNvSpPr/>
          <p:nvPr/>
        </p:nvSpPr>
        <p:spPr>
          <a:xfrm>
            <a:off x="224119" y="1861322"/>
            <a:ext cx="11967881" cy="5416868"/>
          </a:xfrm>
          <a:prstGeom prst="rect">
            <a:avLst/>
          </a:prstGeom>
        </p:spPr>
        <p:txBody>
          <a:bodyPr wrap="square" lIns="91440" tIns="45720" rIns="91440" bIns="45720" anchor="t">
            <a:spAutoFit/>
          </a:bodyPr>
          <a:lstStyle/>
          <a:p>
            <a:pPr>
              <a:spcBef>
                <a:spcPct val="0"/>
              </a:spcBef>
              <a:defRPr/>
            </a:pPr>
            <a:r>
              <a:rPr lang="en-GB" altLang="en-US" b="1" dirty="0"/>
              <a:t>We aim to form a strong partnership with parents and carers through which we get to know you and your child and you get to know us. It is important  that we share information, success stories and concerns so we can support your child’s growth, well being and learning together.</a:t>
            </a:r>
          </a:p>
          <a:p>
            <a:pPr>
              <a:spcBef>
                <a:spcPct val="0"/>
              </a:spcBef>
              <a:defRPr/>
            </a:pPr>
            <a:endParaRPr lang="en-GB" altLang="en-US" sz="1000" b="1" dirty="0"/>
          </a:p>
          <a:p>
            <a:pPr>
              <a:spcBef>
                <a:spcPct val="0"/>
              </a:spcBef>
              <a:defRPr/>
            </a:pPr>
            <a:r>
              <a:rPr lang="en-GB" altLang="en-US" b="1" dirty="0"/>
              <a:t>Speaking to us – </a:t>
            </a:r>
            <a:r>
              <a:rPr lang="en-GB" altLang="en-US" dirty="0"/>
              <a:t>There are opportunities to speak briefly</a:t>
            </a:r>
            <a:r>
              <a:rPr lang="en-GB" altLang="en-US" b="1" dirty="0"/>
              <a:t> </a:t>
            </a:r>
            <a:r>
              <a:rPr lang="en-GB" altLang="en-US" dirty="0"/>
              <a:t>at morning drop off or a longer chat at pick up time.</a:t>
            </a:r>
          </a:p>
          <a:p>
            <a:pPr>
              <a:spcBef>
                <a:spcPct val="0"/>
              </a:spcBef>
              <a:defRPr/>
            </a:pPr>
            <a:endParaRPr lang="en-GB" altLang="en-US" dirty="0"/>
          </a:p>
          <a:p>
            <a:pPr>
              <a:spcBef>
                <a:spcPct val="0"/>
              </a:spcBef>
              <a:defRPr/>
            </a:pPr>
            <a:r>
              <a:rPr lang="en-GB" altLang="en-US" b="1" dirty="0"/>
              <a:t>Email</a:t>
            </a:r>
            <a:r>
              <a:rPr lang="en-GB" altLang="en-US" dirty="0"/>
              <a:t> - If you aren’t able to catch us at these times please feel free to</a:t>
            </a:r>
            <a:r>
              <a:rPr lang="en-GB" altLang="en-US" b="1" dirty="0"/>
              <a:t> email </a:t>
            </a:r>
            <a:r>
              <a:rPr lang="en-GB" altLang="en-US" dirty="0"/>
              <a:t>any concerns or queries you have, we will reply as soon as we can.</a:t>
            </a:r>
          </a:p>
          <a:p>
            <a:pPr>
              <a:spcBef>
                <a:spcPct val="0"/>
              </a:spcBef>
              <a:defRPr/>
            </a:pPr>
            <a:r>
              <a:rPr lang="en-GB" altLang="en-US" dirty="0"/>
              <a:t>Cat </a:t>
            </a:r>
            <a:r>
              <a:rPr lang="en-GB" altLang="en-US" dirty="0" err="1"/>
              <a:t>Hanton</a:t>
            </a:r>
            <a:r>
              <a:rPr lang="en-GB" altLang="en-US" dirty="0"/>
              <a:t> </a:t>
            </a:r>
            <a:r>
              <a:rPr lang="en-GB" altLang="en-US" dirty="0">
                <a:hlinkClick r:id="rId2"/>
              </a:rPr>
              <a:t>hanton.c@welearn365.com</a:t>
            </a:r>
            <a:r>
              <a:rPr lang="en-GB" altLang="en-US" dirty="0"/>
              <a:t>  Harriet Gott </a:t>
            </a:r>
            <a:r>
              <a:rPr lang="en-GB" altLang="en-US" dirty="0">
                <a:hlinkClick r:id="rId3"/>
              </a:rPr>
              <a:t>corkill.h@welearn365.com</a:t>
            </a:r>
            <a:r>
              <a:rPr lang="en-GB" altLang="en-US" dirty="0"/>
              <a:t> </a:t>
            </a:r>
          </a:p>
          <a:p>
            <a:pPr>
              <a:spcBef>
                <a:spcPct val="0"/>
              </a:spcBef>
              <a:defRPr/>
            </a:pPr>
            <a:endParaRPr lang="en-GB" altLang="en-US" sz="1000" dirty="0"/>
          </a:p>
          <a:p>
            <a:pPr>
              <a:spcBef>
                <a:spcPct val="0"/>
              </a:spcBef>
              <a:defRPr/>
            </a:pPr>
            <a:r>
              <a:rPr lang="en-GB" altLang="en-US" b="1" dirty="0"/>
              <a:t>Online learning journal – </a:t>
            </a:r>
            <a:r>
              <a:rPr lang="en-GB" altLang="en-US" dirty="0"/>
              <a:t>We will share some moments of your child’s learning at school via our online learning journal. You can also share your child’s achievements at home by adding an entry to your child’s online journal. This can include something as simple as laying the table, helping a sibling or passing a dance or swimming award.</a:t>
            </a:r>
          </a:p>
          <a:p>
            <a:pPr>
              <a:spcBef>
                <a:spcPct val="0"/>
              </a:spcBef>
              <a:defRPr/>
            </a:pPr>
            <a:endParaRPr lang="en-GB" altLang="en-US" sz="1000" b="1" dirty="0"/>
          </a:p>
          <a:p>
            <a:pPr>
              <a:spcBef>
                <a:spcPct val="0"/>
              </a:spcBef>
              <a:defRPr/>
            </a:pPr>
            <a:r>
              <a:rPr lang="en-GB" altLang="en-US" b="1" dirty="0"/>
              <a:t>Reading Diaries - </a:t>
            </a:r>
            <a:r>
              <a:rPr lang="en-GB" altLang="en-US" dirty="0"/>
              <a:t>we will write in these when we’ve heard your child read, please write in them to let us know how you’ve got on at home.</a:t>
            </a:r>
          </a:p>
          <a:p>
            <a:pPr>
              <a:spcBef>
                <a:spcPct val="0"/>
              </a:spcBef>
              <a:defRPr/>
            </a:pPr>
            <a:endParaRPr lang="en-GB" altLang="en-US" sz="1000" dirty="0"/>
          </a:p>
          <a:p>
            <a:pPr>
              <a:spcBef>
                <a:spcPct val="0"/>
              </a:spcBef>
              <a:defRPr/>
            </a:pPr>
            <a:r>
              <a:rPr lang="en-GB" altLang="en-US" b="1" dirty="0"/>
              <a:t>School Website (Reception Class page) </a:t>
            </a:r>
            <a:r>
              <a:rPr lang="en-GB" altLang="en-US" dirty="0"/>
              <a:t> </a:t>
            </a:r>
            <a:r>
              <a:rPr lang="en-GB" dirty="0"/>
              <a:t>for news, information and guidance </a:t>
            </a:r>
            <a:r>
              <a:rPr lang="en-GB" dirty="0">
                <a:ea typeface="+mn-lt"/>
                <a:cs typeface="+mn-lt"/>
                <a:hlinkClick r:id="rId4"/>
              </a:rPr>
              <a:t>https://radford-semele-ce-primary.secure-primarysite.net/reception-6/</a:t>
            </a:r>
            <a:endParaRPr lang="en-GB" dirty="0">
              <a:ea typeface="Calibri"/>
              <a:cs typeface="Calibri"/>
            </a:endParaRPr>
          </a:p>
          <a:p>
            <a:pPr>
              <a:spcBef>
                <a:spcPct val="0"/>
              </a:spcBef>
              <a:defRPr/>
            </a:pPr>
            <a:endParaRPr lang="en-GB" dirty="0">
              <a:ea typeface="Calibri"/>
              <a:cs typeface="Calibri"/>
            </a:endParaRPr>
          </a:p>
          <a:p>
            <a:pPr>
              <a:spcBef>
                <a:spcPct val="0"/>
              </a:spcBef>
              <a:defRPr/>
            </a:pPr>
            <a:endParaRPr lang="en-GB" altLang="en-US" dirty="0">
              <a:ea typeface="Calibri" panose="020F0502020204030204"/>
              <a:cs typeface="Calibri" panose="020F0502020204030204"/>
            </a:endParaRPr>
          </a:p>
        </p:txBody>
      </p:sp>
      <p:pic>
        <p:nvPicPr>
          <p:cNvPr id="12" name="Picture 11">
            <a:extLst>
              <a:ext uri="{FF2B5EF4-FFF2-40B4-BE49-F238E27FC236}">
                <a16:creationId xmlns:a16="http://schemas.microsoft.com/office/drawing/2014/main" id="{4917A894-8F5E-4B2B-9FA7-6BB59BEE4BF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179444" y="149670"/>
            <a:ext cx="9926892" cy="1096468"/>
          </a:xfrm>
          <a:prstGeom prst="rect">
            <a:avLst/>
          </a:prstGeom>
        </p:spPr>
      </p:pic>
    </p:spTree>
    <p:extLst>
      <p:ext uri="{BB962C8B-B14F-4D97-AF65-F5344CB8AC3E}">
        <p14:creationId xmlns:p14="http://schemas.microsoft.com/office/powerpoint/2010/main" val="4185112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 name="Rectangle 8"/>
          <p:cNvSpPr>
            <a:spLocks/>
          </p:cNvSpPr>
          <p:nvPr/>
        </p:nvSpPr>
        <p:spPr>
          <a:xfrm>
            <a:off x="2138290" y="185857"/>
            <a:ext cx="8314006" cy="84245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03163" y="-442233"/>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141834"/>
            <a:ext cx="11849100" cy="496842"/>
          </a:xfrm>
        </p:spPr>
        <p:txBody>
          <a:bodyPr/>
          <a:lstStyle/>
          <a:p>
            <a:pPr eaLnBrk="1" hangingPunct="1"/>
            <a:r>
              <a:rPr lang="en-GB" altLang="en-US" sz="2800" b="1" dirty="0">
                <a:latin typeface="+mn-lt"/>
              </a:rPr>
              <a:t>Communication with Parents and Carers</a:t>
            </a:r>
          </a:p>
        </p:txBody>
      </p:sp>
      <p:sp>
        <p:nvSpPr>
          <p:cNvPr id="4" name="Rectangle 3"/>
          <p:cNvSpPr/>
          <p:nvPr/>
        </p:nvSpPr>
        <p:spPr>
          <a:xfrm>
            <a:off x="362075" y="1825529"/>
            <a:ext cx="11364685" cy="4801314"/>
          </a:xfrm>
          <a:prstGeom prst="rect">
            <a:avLst/>
          </a:prstGeom>
        </p:spPr>
        <p:txBody>
          <a:bodyPr wrap="square" lIns="91440" tIns="45720" rIns="91440" bIns="45720" anchor="t">
            <a:spAutoFit/>
          </a:bodyPr>
          <a:lstStyle/>
          <a:p>
            <a:pPr>
              <a:spcBef>
                <a:spcPct val="0"/>
              </a:spcBef>
              <a:defRPr/>
            </a:pPr>
            <a:r>
              <a:rPr lang="en-GB" altLang="en-US" b="1" dirty="0"/>
              <a:t>Text – </a:t>
            </a:r>
            <a:r>
              <a:rPr lang="en-GB" altLang="en-US" dirty="0"/>
              <a:t>You may receive a text from the school office, they are used to give guidance and information. You may receive a text to tell you that your child has had a minor accident. Don’t be alarmed it is just to inform you - if there is a more major concern we will ring you</a:t>
            </a:r>
          </a:p>
          <a:p>
            <a:pPr>
              <a:spcBef>
                <a:spcPct val="0"/>
              </a:spcBef>
              <a:defRPr/>
            </a:pPr>
            <a:endParaRPr lang="en-GB" altLang="en-US" b="1" dirty="0"/>
          </a:p>
          <a:p>
            <a:pPr>
              <a:spcBef>
                <a:spcPct val="0"/>
              </a:spcBef>
              <a:defRPr/>
            </a:pPr>
            <a:r>
              <a:rPr lang="en-GB" altLang="en-US" b="1" dirty="0"/>
              <a:t>School newsletters </a:t>
            </a:r>
            <a:r>
              <a:rPr lang="en-GB" altLang="en-US" dirty="0"/>
              <a:t>are emailed each week on a Friday - they contain news and important dates and information.</a:t>
            </a:r>
          </a:p>
          <a:p>
            <a:pPr>
              <a:spcBef>
                <a:spcPct val="0"/>
              </a:spcBef>
              <a:defRPr/>
            </a:pPr>
            <a:endParaRPr lang="en-GB" altLang="en-US" dirty="0"/>
          </a:p>
          <a:p>
            <a:pPr>
              <a:spcBef>
                <a:spcPct val="0"/>
              </a:spcBef>
              <a:defRPr/>
            </a:pPr>
            <a:r>
              <a:rPr lang="en-GB" altLang="en-US" b="1" dirty="0"/>
              <a:t>Workshops and Learning Celebrations </a:t>
            </a:r>
            <a:r>
              <a:rPr lang="en-GB" altLang="en-US" dirty="0"/>
              <a:t>these are held throughout the year in Reception to give you ideas of ways to help at home – phonics (reading &amp; writing) and maths</a:t>
            </a:r>
          </a:p>
          <a:p>
            <a:pPr>
              <a:spcBef>
                <a:spcPct val="0"/>
              </a:spcBef>
              <a:defRPr/>
            </a:pPr>
            <a:endParaRPr lang="en-GB" altLang="en-US" dirty="0"/>
          </a:p>
          <a:p>
            <a:pPr>
              <a:spcBef>
                <a:spcPct val="0"/>
              </a:spcBef>
              <a:defRPr/>
            </a:pPr>
            <a:r>
              <a:rPr lang="en-GB" altLang="en-US" b="1" dirty="0"/>
              <a:t>Parents Evening </a:t>
            </a:r>
            <a:r>
              <a:rPr lang="en-GB" altLang="en-US" dirty="0"/>
              <a:t>is held during the Autumn and Spring Terms</a:t>
            </a:r>
          </a:p>
          <a:p>
            <a:pPr>
              <a:spcBef>
                <a:spcPct val="0"/>
              </a:spcBef>
              <a:defRPr/>
            </a:pPr>
            <a:endParaRPr lang="en-GB" altLang="en-US" dirty="0"/>
          </a:p>
          <a:p>
            <a:pPr>
              <a:spcBef>
                <a:spcPct val="0"/>
              </a:spcBef>
              <a:defRPr/>
            </a:pPr>
            <a:r>
              <a:rPr lang="en-GB" altLang="en-US" b="1" dirty="0"/>
              <a:t>School Office</a:t>
            </a:r>
            <a:r>
              <a:rPr lang="en-GB" altLang="en-US" dirty="0"/>
              <a:t> </a:t>
            </a:r>
            <a:r>
              <a:rPr lang="en-GB" altLang="en-US" b="1" dirty="0"/>
              <a:t>email</a:t>
            </a:r>
            <a:r>
              <a:rPr lang="en-GB" altLang="en-US" dirty="0"/>
              <a:t> is </a:t>
            </a:r>
            <a:r>
              <a:rPr lang="en-GB" altLang="en-US" dirty="0">
                <a:hlinkClick r:id="rId2"/>
              </a:rPr>
              <a:t>admin3152@welearn365.com</a:t>
            </a:r>
            <a:r>
              <a:rPr lang="en-GB" altLang="en-US" dirty="0"/>
              <a:t>  </a:t>
            </a:r>
            <a:r>
              <a:rPr lang="en-GB" altLang="en-US" b="1" dirty="0"/>
              <a:t>Telephone</a:t>
            </a:r>
            <a:r>
              <a:rPr lang="en-GB" altLang="en-US" dirty="0"/>
              <a:t> number 01926 426940. If your child is going to be </a:t>
            </a:r>
            <a:r>
              <a:rPr lang="en-GB" altLang="en-US" b="1" dirty="0"/>
              <a:t>absent</a:t>
            </a:r>
            <a:r>
              <a:rPr lang="en-GB" altLang="en-US" dirty="0"/>
              <a:t> please ring the school office to let us know by 9am </a:t>
            </a:r>
          </a:p>
          <a:p>
            <a:pPr>
              <a:spcBef>
                <a:spcPct val="0"/>
              </a:spcBef>
              <a:defRPr/>
            </a:pPr>
            <a:endParaRPr lang="en-GB" altLang="en-US" dirty="0"/>
          </a:p>
          <a:p>
            <a:pPr>
              <a:spcBef>
                <a:spcPct val="0"/>
              </a:spcBef>
              <a:defRPr/>
            </a:pPr>
            <a:r>
              <a:rPr lang="en-GB" altLang="en-US" dirty="0"/>
              <a:t>It is important to ensure that your </a:t>
            </a:r>
            <a:r>
              <a:rPr lang="en-GB" altLang="en-US" b="1" dirty="0"/>
              <a:t>contact details  </a:t>
            </a:r>
            <a:r>
              <a:rPr lang="en-GB" altLang="en-US" dirty="0"/>
              <a:t>(address, email and mobile numbers) are kept up to date with the school office as this is how we will contact you.</a:t>
            </a:r>
          </a:p>
          <a:p>
            <a:pPr>
              <a:spcBef>
                <a:spcPct val="0"/>
              </a:spcBef>
              <a:defRPr/>
            </a:pPr>
            <a:endParaRPr lang="en-GB" altLang="en-US" dirty="0"/>
          </a:p>
        </p:txBody>
      </p:sp>
      <p:pic>
        <p:nvPicPr>
          <p:cNvPr id="12" name="Picture 11">
            <a:extLst>
              <a:ext uri="{FF2B5EF4-FFF2-40B4-BE49-F238E27FC236}">
                <a16:creationId xmlns:a16="http://schemas.microsoft.com/office/drawing/2014/main" id="{F4CBCE51-219C-4BC1-BEFF-87C2A094CB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spTree>
    <p:extLst>
      <p:ext uri="{BB962C8B-B14F-4D97-AF65-F5344CB8AC3E}">
        <p14:creationId xmlns:p14="http://schemas.microsoft.com/office/powerpoint/2010/main" val="3746812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319123"/>
            <a:ext cx="1229516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156615"/>
            <a:ext cx="11849100" cy="800731"/>
          </a:xfrm>
        </p:spPr>
        <p:txBody>
          <a:bodyPr/>
          <a:lstStyle/>
          <a:p>
            <a:pPr eaLnBrk="1" hangingPunct="1"/>
            <a:r>
              <a:rPr lang="en-GB" altLang="en-US" sz="2800" b="1" dirty="0">
                <a:latin typeface="+mn-lt"/>
              </a:rPr>
              <a:t>Breakfast and After School Club</a:t>
            </a:r>
          </a:p>
        </p:txBody>
      </p:sp>
      <p:sp>
        <p:nvSpPr>
          <p:cNvPr id="2" name="Rectangle 1"/>
          <p:cNvSpPr/>
          <p:nvPr/>
        </p:nvSpPr>
        <p:spPr>
          <a:xfrm>
            <a:off x="582802" y="2363730"/>
            <a:ext cx="11129555" cy="4401205"/>
          </a:xfrm>
          <a:prstGeom prst="rect">
            <a:avLst/>
          </a:prstGeom>
        </p:spPr>
        <p:txBody>
          <a:bodyPr wrap="square">
            <a:spAutoFit/>
          </a:bodyPr>
          <a:lstStyle/>
          <a:p>
            <a:pPr algn="ctr">
              <a:spcBef>
                <a:spcPct val="0"/>
              </a:spcBef>
            </a:pPr>
            <a:r>
              <a:rPr lang="en-GB" altLang="en-US" sz="2000" dirty="0"/>
              <a:t>Here is the link to our Before and After School Club page on our school website </a:t>
            </a:r>
          </a:p>
          <a:p>
            <a:pPr algn="ctr">
              <a:spcBef>
                <a:spcPct val="0"/>
              </a:spcBef>
            </a:pPr>
            <a:endParaRPr lang="en-GB" altLang="en-US" sz="2000" dirty="0"/>
          </a:p>
          <a:p>
            <a:pPr algn="ctr">
              <a:spcBef>
                <a:spcPct val="0"/>
              </a:spcBef>
            </a:pPr>
            <a:r>
              <a:rPr lang="en-GB" altLang="en-US" sz="2000" dirty="0">
                <a:hlinkClick r:id="rId2"/>
              </a:rPr>
              <a:t>https://www.radfordsemeleprimaryschool.co.uk/breakfast-and-after-school-club/</a:t>
            </a:r>
            <a:endParaRPr lang="en-GB" altLang="en-US" sz="2000" dirty="0"/>
          </a:p>
          <a:p>
            <a:pPr algn="ctr">
              <a:spcBef>
                <a:spcPct val="0"/>
              </a:spcBef>
            </a:pPr>
            <a:r>
              <a:rPr lang="en-GB" altLang="en-US" sz="2000" dirty="0"/>
              <a:t> </a:t>
            </a:r>
          </a:p>
          <a:p>
            <a:pPr algn="ctr">
              <a:spcBef>
                <a:spcPct val="0"/>
              </a:spcBef>
            </a:pPr>
            <a:endParaRPr lang="en-GB" altLang="en-US" sz="2000" dirty="0"/>
          </a:p>
          <a:p>
            <a:pPr algn="ctr">
              <a:spcBef>
                <a:spcPct val="0"/>
              </a:spcBef>
            </a:pPr>
            <a:r>
              <a:rPr lang="en-GB" altLang="en-US" sz="2000" dirty="0"/>
              <a:t>The page has an information pack, registration form, contract details and information about the staff</a:t>
            </a:r>
          </a:p>
          <a:p>
            <a:pPr algn="ctr">
              <a:spcBef>
                <a:spcPct val="0"/>
              </a:spcBef>
            </a:pPr>
            <a:endParaRPr lang="en-GB" altLang="en-US" sz="2000" dirty="0"/>
          </a:p>
          <a:p>
            <a:pPr algn="ctr">
              <a:spcBef>
                <a:spcPct val="0"/>
              </a:spcBef>
            </a:pPr>
            <a:endParaRPr lang="en-GB" altLang="en-US" sz="2000" dirty="0"/>
          </a:p>
          <a:p>
            <a:pPr algn="ctr">
              <a:spcBef>
                <a:spcPct val="0"/>
              </a:spcBef>
            </a:pPr>
            <a:r>
              <a:rPr lang="en-GB" altLang="en-US" sz="2000" dirty="0"/>
              <a:t>Before and After School Club is managed and run by some of our teaching assistants and lunchtime staff, so all adults are familiar to the children</a:t>
            </a:r>
          </a:p>
          <a:p>
            <a:pPr algn="ctr">
              <a:spcBef>
                <a:spcPct val="0"/>
              </a:spcBef>
            </a:pPr>
            <a:endParaRPr lang="en-GB" altLang="en-US" sz="2000" dirty="0"/>
          </a:p>
          <a:p>
            <a:pPr algn="ctr">
              <a:spcBef>
                <a:spcPct val="0"/>
              </a:spcBef>
            </a:pPr>
            <a:endParaRPr lang="en-GB" altLang="en-US" sz="2000" dirty="0"/>
          </a:p>
          <a:p>
            <a:pPr algn="ctr">
              <a:spcBef>
                <a:spcPct val="0"/>
              </a:spcBef>
            </a:pPr>
            <a:r>
              <a:rPr lang="en-GB" altLang="en-US" sz="2000" dirty="0"/>
              <a:t>Please email the manager Rachel Reynolds with any questions</a:t>
            </a:r>
          </a:p>
          <a:p>
            <a:pPr algn="ctr">
              <a:spcBef>
                <a:spcPct val="0"/>
              </a:spcBef>
            </a:pPr>
            <a:r>
              <a:rPr lang="en-GB" altLang="en-US" sz="2000" dirty="0">
                <a:hlinkClick r:id="rId3"/>
              </a:rPr>
              <a:t>reynolds.r@welearn365.com</a:t>
            </a:r>
            <a:endParaRPr lang="en-GB" altLang="en-US" sz="20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3633" y="1156615"/>
            <a:ext cx="1733030" cy="120711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0234" y="1156613"/>
            <a:ext cx="1733030" cy="1207116"/>
          </a:xfrm>
          <a:prstGeom prst="rect">
            <a:avLst/>
          </a:prstGeom>
        </p:spPr>
      </p:pic>
      <p:pic>
        <p:nvPicPr>
          <p:cNvPr id="12" name="Picture 11">
            <a:extLst>
              <a:ext uri="{FF2B5EF4-FFF2-40B4-BE49-F238E27FC236}">
                <a16:creationId xmlns:a16="http://schemas.microsoft.com/office/drawing/2014/main" id="{D1389B9F-C861-484A-B5AF-B5F5C28F1CC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92797" y="64748"/>
            <a:ext cx="10006406" cy="1006944"/>
          </a:xfrm>
          <a:prstGeom prst="rect">
            <a:avLst/>
          </a:prstGeom>
        </p:spPr>
      </p:pic>
    </p:spTree>
    <p:extLst>
      <p:ext uri="{BB962C8B-B14F-4D97-AF65-F5344CB8AC3E}">
        <p14:creationId xmlns:p14="http://schemas.microsoft.com/office/powerpoint/2010/main" val="4284215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442233"/>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156615"/>
            <a:ext cx="11849100" cy="501325"/>
          </a:xfrm>
        </p:spPr>
        <p:txBody>
          <a:bodyPr/>
          <a:lstStyle/>
          <a:p>
            <a:pPr eaLnBrk="1" hangingPunct="1"/>
            <a:r>
              <a:rPr lang="en-GB" altLang="en-US" sz="2800" b="1" dirty="0">
                <a:latin typeface="+mn-lt"/>
              </a:rPr>
              <a:t>Pupil Premium</a:t>
            </a:r>
          </a:p>
        </p:txBody>
      </p:sp>
      <p:sp>
        <p:nvSpPr>
          <p:cNvPr id="2" name="Rectangle 1"/>
          <p:cNvSpPr/>
          <p:nvPr/>
        </p:nvSpPr>
        <p:spPr>
          <a:xfrm>
            <a:off x="582802" y="1781766"/>
            <a:ext cx="11129555" cy="4524315"/>
          </a:xfrm>
          <a:prstGeom prst="rect">
            <a:avLst/>
          </a:prstGeom>
        </p:spPr>
        <p:txBody>
          <a:bodyPr wrap="square">
            <a:spAutoFit/>
          </a:bodyPr>
          <a:lstStyle/>
          <a:p>
            <a:r>
              <a:rPr lang="en-GB" sz="1600" b="1" dirty="0"/>
              <a:t>Pupil Premium</a:t>
            </a:r>
            <a:r>
              <a:rPr lang="en-GB" sz="1600" dirty="0"/>
              <a:t> – If you think you are eligible for this please contact the school. Pupil Premium entitles your child to free school meals throughout their time at school and also means that the school receives extra funding every year that your child attends. </a:t>
            </a:r>
          </a:p>
          <a:p>
            <a:r>
              <a:rPr lang="en-GB" sz="1600" dirty="0"/>
              <a:t>Pupil Premium applies if you receive any of the following benefits :</a:t>
            </a:r>
          </a:p>
          <a:p>
            <a:pPr marL="285750" lvl="0" indent="-285750">
              <a:buFont typeface="Arial" panose="020B0604020202020204" pitchFamily="34" charset="0"/>
              <a:buChar char="•"/>
            </a:pPr>
            <a:r>
              <a:rPr lang="en-GB" sz="1600" dirty="0"/>
              <a:t>Universal credit (provided you have a net income of £7400 or less)</a:t>
            </a:r>
          </a:p>
          <a:p>
            <a:pPr marL="285750" lvl="0" indent="-285750">
              <a:buFont typeface="Arial" panose="020B0604020202020204" pitchFamily="34" charset="0"/>
              <a:buChar char="•"/>
            </a:pPr>
            <a:r>
              <a:rPr lang="en-GB" sz="1600" dirty="0"/>
              <a:t>Income support</a:t>
            </a:r>
          </a:p>
          <a:p>
            <a:pPr marL="285750" lvl="0" indent="-285750">
              <a:buFont typeface="Arial" panose="020B0604020202020204" pitchFamily="34" charset="0"/>
              <a:buChar char="•"/>
            </a:pPr>
            <a:r>
              <a:rPr lang="en-GB" sz="1600" dirty="0"/>
              <a:t>Income-based jobseekers’ allowance</a:t>
            </a:r>
          </a:p>
          <a:p>
            <a:pPr marL="285750" lvl="0" indent="-285750">
              <a:buFont typeface="Arial" panose="020B0604020202020204" pitchFamily="34" charset="0"/>
              <a:buChar char="•"/>
            </a:pPr>
            <a:r>
              <a:rPr lang="en-GB" sz="1600" dirty="0"/>
              <a:t>Income-related employment and support allowance</a:t>
            </a:r>
          </a:p>
          <a:p>
            <a:pPr marL="285750" lvl="0" indent="-285750">
              <a:buFont typeface="Arial" panose="020B0604020202020204" pitchFamily="34" charset="0"/>
              <a:buChar char="•"/>
            </a:pPr>
            <a:r>
              <a:rPr lang="en-GB" sz="1600" dirty="0"/>
              <a:t>Support under Part IV of the Immigration and Asylum Act 1999</a:t>
            </a:r>
          </a:p>
          <a:p>
            <a:pPr marL="285750" lvl="0" indent="-285750">
              <a:buFont typeface="Arial" panose="020B0604020202020204" pitchFamily="34" charset="0"/>
              <a:buChar char="•"/>
            </a:pPr>
            <a:r>
              <a:rPr lang="en-GB" sz="1600" dirty="0"/>
              <a:t>The guaranteed element of state pension credit</a:t>
            </a:r>
          </a:p>
          <a:p>
            <a:pPr marL="285750" lvl="0" indent="-285750">
              <a:buFont typeface="Arial" panose="020B0604020202020204" pitchFamily="34" charset="0"/>
              <a:buChar char="•"/>
            </a:pPr>
            <a:r>
              <a:rPr lang="en-GB" sz="1600" dirty="0"/>
              <a:t>Child tax credit, provided that you are not also entitled to working tax credit and have an annual gross income of £16,190 or less</a:t>
            </a:r>
          </a:p>
          <a:p>
            <a:pPr marL="285750" lvl="0" indent="-285750">
              <a:buFont typeface="Arial" panose="020B0604020202020204" pitchFamily="34" charset="0"/>
              <a:buChar char="•"/>
            </a:pPr>
            <a:r>
              <a:rPr lang="en-GB" sz="1600" dirty="0"/>
              <a:t>Children who are or have been in care, and children who have a parent who is or was in the armed forces</a:t>
            </a:r>
          </a:p>
          <a:p>
            <a:r>
              <a:rPr lang="en-GB" sz="1600" dirty="0"/>
              <a:t> </a:t>
            </a:r>
          </a:p>
          <a:p>
            <a:r>
              <a:rPr lang="en-GB" sz="1600" b="1" dirty="0"/>
              <a:t>In addition, pupils who have qualified for free school meals on the above grounds in the past, but are no longer eligible, continue to receive pupil premium for the next six years.</a:t>
            </a:r>
            <a:endParaRPr lang="en-GB" sz="1600" dirty="0"/>
          </a:p>
          <a:p>
            <a:r>
              <a:rPr lang="en-GB" sz="1600" dirty="0"/>
              <a:t> </a:t>
            </a:r>
          </a:p>
          <a:p>
            <a:r>
              <a:rPr lang="en-GB" sz="1600" b="1" dirty="0"/>
              <a:t>More information can be found on the following link :</a:t>
            </a:r>
            <a:endParaRPr lang="en-GB" sz="1600" dirty="0"/>
          </a:p>
          <a:p>
            <a:r>
              <a:rPr lang="en-GB" sz="1600" dirty="0"/>
              <a:t> </a:t>
            </a:r>
          </a:p>
          <a:p>
            <a:r>
              <a:rPr lang="en-GB" sz="1600" u="sng" dirty="0">
                <a:hlinkClick r:id="rId2"/>
              </a:rPr>
              <a:t>https://www.theschoolrun.com/the-parents-guide-to-the-pupil-premium</a:t>
            </a:r>
            <a:r>
              <a:rPr lang="en-GB" sz="1600" dirty="0"/>
              <a:t> </a:t>
            </a:r>
            <a:endParaRPr lang="en-GB" altLang="en-US" sz="1600" dirty="0"/>
          </a:p>
        </p:txBody>
      </p:sp>
      <p:pic>
        <p:nvPicPr>
          <p:cNvPr id="11" name="Picture 10">
            <a:extLst>
              <a:ext uri="{FF2B5EF4-FFF2-40B4-BE49-F238E27FC236}">
                <a16:creationId xmlns:a16="http://schemas.microsoft.com/office/drawing/2014/main" id="{F8B597E6-BAEC-4D08-939F-134D26863F1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spTree>
    <p:extLst>
      <p:ext uri="{BB962C8B-B14F-4D97-AF65-F5344CB8AC3E}">
        <p14:creationId xmlns:p14="http://schemas.microsoft.com/office/powerpoint/2010/main" val="9780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319123"/>
            <a:ext cx="1229516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259811"/>
            <a:ext cx="11849100" cy="496842"/>
          </a:xfrm>
        </p:spPr>
        <p:txBody>
          <a:bodyPr>
            <a:normAutofit fontScale="90000"/>
          </a:bodyPr>
          <a:lstStyle/>
          <a:p>
            <a:pPr eaLnBrk="1" hangingPunct="1"/>
            <a:br>
              <a:rPr lang="en-GB" altLang="en-US" sz="2800" b="1" dirty="0">
                <a:latin typeface="+mn-lt"/>
              </a:rPr>
            </a:br>
            <a:r>
              <a:rPr lang="en-GB" altLang="en-US" sz="2800" b="1" dirty="0">
                <a:latin typeface="+mn-lt"/>
              </a:rPr>
              <a:t>Meet the team</a:t>
            </a:r>
          </a:p>
        </p:txBody>
      </p:sp>
      <p:sp>
        <p:nvSpPr>
          <p:cNvPr id="4" name="Rectangle 3"/>
          <p:cNvSpPr/>
          <p:nvPr/>
        </p:nvSpPr>
        <p:spPr>
          <a:xfrm>
            <a:off x="452761" y="4842480"/>
            <a:ext cx="11619369" cy="1200329"/>
          </a:xfrm>
          <a:prstGeom prst="rect">
            <a:avLst/>
          </a:prstGeom>
        </p:spPr>
        <p:txBody>
          <a:bodyPr wrap="square">
            <a:spAutoFit/>
          </a:bodyPr>
          <a:lstStyle/>
          <a:p>
            <a:pPr>
              <a:lnSpc>
                <a:spcPct val="90000"/>
              </a:lnSpc>
            </a:pPr>
            <a:r>
              <a:rPr lang="en-GB" altLang="en-US" sz="2000" dirty="0"/>
              <a:t>	Mrs </a:t>
            </a:r>
            <a:r>
              <a:rPr lang="en-GB" altLang="en-US" sz="2000" dirty="0" err="1"/>
              <a:t>Gott</a:t>
            </a:r>
            <a:r>
              <a:rPr lang="en-GB" altLang="en-US" sz="2000" dirty="0"/>
              <a:t>			       Miss </a:t>
            </a:r>
            <a:r>
              <a:rPr lang="en-GB" altLang="en-US" sz="2000" dirty="0" err="1"/>
              <a:t>Hanton</a:t>
            </a:r>
            <a:r>
              <a:rPr lang="en-GB" altLang="en-US" sz="2000" dirty="0"/>
              <a:t> 				Mrs Bowen</a:t>
            </a:r>
          </a:p>
          <a:p>
            <a:pPr>
              <a:lnSpc>
                <a:spcPct val="90000"/>
              </a:lnSpc>
            </a:pPr>
            <a:r>
              <a:rPr lang="en-GB" altLang="en-US" sz="2000" dirty="0"/>
              <a:t>             Class Teacher		           EYFS Lead – Class Teacher	                        Teaching Assistant</a:t>
            </a:r>
          </a:p>
          <a:p>
            <a:pPr>
              <a:lnSpc>
                <a:spcPct val="90000"/>
              </a:lnSpc>
            </a:pPr>
            <a:r>
              <a:rPr lang="en-GB" altLang="en-US" sz="2000" dirty="0"/>
              <a:t>       2 Days (Mon/Tues)		            3 Days (Wed/Thurs/Fri) 	 		   5 Days  </a:t>
            </a:r>
            <a:r>
              <a:rPr lang="en-GB" altLang="en-US" sz="2000" dirty="0">
                <a:hlinkClick r:id="rId2"/>
              </a:rPr>
              <a:t>corkill.h@welearn365.com</a:t>
            </a:r>
            <a:r>
              <a:rPr lang="en-GB" altLang="en-US" sz="2000" dirty="0"/>
              <a:t>	          </a:t>
            </a:r>
            <a:r>
              <a:rPr lang="en-GB" altLang="en-US" sz="2000" dirty="0">
                <a:hlinkClick r:id="rId3"/>
              </a:rPr>
              <a:t>hanton.c@welearn365.com</a:t>
            </a:r>
            <a:endParaRPr lang="en-GB" altLang="en-US" sz="2000" dirty="0"/>
          </a:p>
        </p:txBody>
      </p:sp>
      <p:pic>
        <p:nvPicPr>
          <p:cNvPr id="12" name="Picture 11">
            <a:extLst>
              <a:ext uri="{FF2B5EF4-FFF2-40B4-BE49-F238E27FC236}">
                <a16:creationId xmlns:a16="http://schemas.microsoft.com/office/drawing/2014/main" id="{B437A8AF-AA0D-463E-8281-52FE6531CD6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85664" y="123600"/>
            <a:ext cx="10020672" cy="1122538"/>
          </a:xfrm>
          <a:prstGeom prst="rect">
            <a:avLst/>
          </a:prstGeom>
        </p:spPr>
      </p:pic>
      <p:pic>
        <p:nvPicPr>
          <p:cNvPr id="11" name="Picture 10" descr="C:\Users\corkill.h\AppData\Local\Packages\Microsoft.Windows.Photos_8wekyb3d8bbwe\TempState\ShareServiceTempFolder\Mrs Bowen new.jpeg">
            <a:extLst>
              <a:ext uri="{FF2B5EF4-FFF2-40B4-BE49-F238E27FC236}">
                <a16:creationId xmlns:a16="http://schemas.microsoft.com/office/drawing/2014/main" id="{1FEDAA17-C4E4-49DB-82CC-02F4BE3FAC5C}"/>
              </a:ext>
            </a:extLst>
          </p:cNvPr>
          <p:cNvPicPr/>
          <p:nvPr/>
        </p:nvPicPr>
        <p:blipFill rotWithShape="1">
          <a:blip r:embed="rId5">
            <a:extLst>
              <a:ext uri="{28A0092B-C50C-407E-A947-70E740481C1C}">
                <a14:useLocalDpi xmlns:a14="http://schemas.microsoft.com/office/drawing/2010/main" val="0"/>
              </a:ext>
            </a:extLst>
          </a:blip>
          <a:srcRect t="1520"/>
          <a:stretch/>
        </p:blipFill>
        <p:spPr bwMode="auto">
          <a:xfrm>
            <a:off x="9077691" y="1714658"/>
            <a:ext cx="2219325" cy="3086100"/>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78741AF4-7B35-4207-9EFB-39D343EDC283}"/>
              </a:ext>
            </a:extLst>
          </p:cNvPr>
          <p:cNvPicPr>
            <a:picLocks noChangeAspect="1"/>
          </p:cNvPicPr>
          <p:nvPr/>
        </p:nvPicPr>
        <p:blipFill>
          <a:blip r:embed="rId6"/>
          <a:stretch>
            <a:fillRect/>
          </a:stretch>
        </p:blipFill>
        <p:spPr>
          <a:xfrm>
            <a:off x="4986337" y="1697956"/>
            <a:ext cx="2219326" cy="3163321"/>
          </a:xfrm>
          <a:prstGeom prst="rect">
            <a:avLst/>
          </a:prstGeom>
        </p:spPr>
      </p:pic>
      <p:pic>
        <p:nvPicPr>
          <p:cNvPr id="14" name="Picture 13">
            <a:extLst>
              <a:ext uri="{FF2B5EF4-FFF2-40B4-BE49-F238E27FC236}">
                <a16:creationId xmlns:a16="http://schemas.microsoft.com/office/drawing/2014/main" id="{2FB14F4E-B332-452B-BF2E-2947EF7BA8D5}"/>
              </a:ext>
            </a:extLst>
          </p:cNvPr>
          <p:cNvPicPr/>
          <p:nvPr/>
        </p:nvPicPr>
        <p:blipFill>
          <a:blip r:embed="rId7">
            <a:extLst>
              <a:ext uri="{28A0092B-C50C-407E-A947-70E740481C1C}">
                <a14:useLocalDpi xmlns:a14="http://schemas.microsoft.com/office/drawing/2010/main" val="0"/>
              </a:ext>
            </a:extLst>
          </a:blip>
          <a:stretch>
            <a:fillRect/>
          </a:stretch>
        </p:blipFill>
        <p:spPr>
          <a:xfrm>
            <a:off x="783905" y="1714658"/>
            <a:ext cx="2330404" cy="3163321"/>
          </a:xfrm>
          <a:prstGeom prst="rect">
            <a:avLst/>
          </a:prstGeom>
        </p:spPr>
      </p:pic>
    </p:spTree>
    <p:extLst>
      <p:ext uri="{BB962C8B-B14F-4D97-AF65-F5344CB8AC3E}">
        <p14:creationId xmlns:p14="http://schemas.microsoft.com/office/powerpoint/2010/main" val="3063726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50209"/>
            <a:ext cx="1229516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3338040" y="2484634"/>
            <a:ext cx="5619079" cy="1459301"/>
          </a:xfrm>
        </p:spPr>
        <p:txBody>
          <a:bodyPr>
            <a:noAutofit/>
          </a:bodyPr>
          <a:lstStyle/>
          <a:p>
            <a:pPr eaLnBrk="1" hangingPunct="1"/>
            <a:r>
              <a:rPr lang="en-GB" altLang="en-US" sz="10000" b="1" dirty="0">
                <a:latin typeface="+mn-lt"/>
              </a:rPr>
              <a:t>Questions</a:t>
            </a:r>
            <a:r>
              <a:rPr lang="en-GB" altLang="en-US" sz="3600" b="1" dirty="0">
                <a:latin typeface="+mn-lt"/>
              </a:rPr>
              <a:t> </a:t>
            </a:r>
          </a:p>
        </p:txBody>
      </p:sp>
      <p:pic>
        <p:nvPicPr>
          <p:cNvPr id="11" name="Picture 5" descr="j02821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79388" y="5013325"/>
            <a:ext cx="1441450" cy="1657350"/>
          </a:xfrm>
          <a:prstGeom prst="rect">
            <a:avLst/>
          </a:prstGeom>
        </p:spPr>
      </p:pic>
      <p:pic>
        <p:nvPicPr>
          <p:cNvPr id="12" name="Picture 5" descr="j02821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0452296" y="5013325"/>
            <a:ext cx="1441450" cy="1657350"/>
          </a:xfrm>
          <a:prstGeom prst="rect">
            <a:avLst/>
          </a:prstGeom>
        </p:spPr>
      </p:pic>
      <p:pic>
        <p:nvPicPr>
          <p:cNvPr id="13" name="Picture 12">
            <a:extLst>
              <a:ext uri="{FF2B5EF4-FFF2-40B4-BE49-F238E27FC236}">
                <a16:creationId xmlns:a16="http://schemas.microsoft.com/office/drawing/2014/main" id="{05C1E5EA-EFEC-4886-BA03-48A7D0E3CF7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spTree>
    <p:extLst>
      <p:ext uri="{BB962C8B-B14F-4D97-AF65-F5344CB8AC3E}">
        <p14:creationId xmlns:p14="http://schemas.microsoft.com/office/powerpoint/2010/main" val="222614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442233"/>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180252"/>
            <a:ext cx="11849100" cy="496842"/>
          </a:xfrm>
        </p:spPr>
        <p:txBody>
          <a:bodyPr/>
          <a:lstStyle/>
          <a:p>
            <a:pPr eaLnBrk="1" hangingPunct="1"/>
            <a:r>
              <a:rPr lang="en-GB" altLang="en-US" sz="2800" b="1" dirty="0">
                <a:latin typeface="+mn-lt"/>
              </a:rPr>
              <a:t>The Foundation Stage in Reception</a:t>
            </a:r>
          </a:p>
        </p:txBody>
      </p:sp>
      <p:sp>
        <p:nvSpPr>
          <p:cNvPr id="4" name="Rectangle 3"/>
          <p:cNvSpPr/>
          <p:nvPr/>
        </p:nvSpPr>
        <p:spPr>
          <a:xfrm>
            <a:off x="470263" y="1983549"/>
            <a:ext cx="11157730" cy="461665"/>
          </a:xfrm>
          <a:prstGeom prst="rect">
            <a:avLst/>
          </a:prstGeom>
        </p:spPr>
        <p:txBody>
          <a:bodyPr wrap="square">
            <a:spAutoFit/>
          </a:bodyPr>
          <a:lstStyle/>
          <a:p>
            <a:pPr algn="ctr"/>
            <a:r>
              <a:rPr lang="en-GB" altLang="en-US" dirty="0">
                <a:latin typeface="Sassoon Primary Infant" pitchFamily="2" charset="0"/>
              </a:rPr>
              <a:t>       </a:t>
            </a:r>
            <a:r>
              <a:rPr lang="en-GB" altLang="en-US" sz="2400" dirty="0"/>
              <a:t> </a:t>
            </a:r>
          </a:p>
        </p:txBody>
      </p:sp>
      <p:sp>
        <p:nvSpPr>
          <p:cNvPr id="2" name="Rectangle 1"/>
          <p:cNvSpPr/>
          <p:nvPr/>
        </p:nvSpPr>
        <p:spPr>
          <a:xfrm>
            <a:off x="308002" y="1540308"/>
            <a:ext cx="11482251" cy="5189113"/>
          </a:xfrm>
          <a:prstGeom prst="rect">
            <a:avLst/>
          </a:prstGeom>
        </p:spPr>
        <p:txBody>
          <a:bodyPr wrap="square">
            <a:spAutoFit/>
          </a:bodyPr>
          <a:lstStyle/>
          <a:p>
            <a:pPr>
              <a:lnSpc>
                <a:spcPct val="80000"/>
              </a:lnSpc>
            </a:pPr>
            <a:r>
              <a:rPr lang="en-GB" altLang="en-US" b="1" dirty="0"/>
              <a:t>What we’re all about…</a:t>
            </a:r>
          </a:p>
          <a:p>
            <a:pPr>
              <a:lnSpc>
                <a:spcPct val="80000"/>
              </a:lnSpc>
            </a:pPr>
            <a:endParaRPr lang="en-GB" altLang="en-US" b="1" dirty="0"/>
          </a:p>
          <a:p>
            <a:pPr>
              <a:lnSpc>
                <a:spcPct val="80000"/>
              </a:lnSpc>
            </a:pPr>
            <a:r>
              <a:rPr lang="en-GB" altLang="en-US" b="1" dirty="0"/>
              <a:t>The unique child: </a:t>
            </a:r>
            <a:r>
              <a:rPr lang="en-GB" altLang="en-US" dirty="0"/>
              <a:t>we observe each child’s development, assess and plan for their next steps, identify any need for additional support and most importantly</a:t>
            </a:r>
            <a:r>
              <a:rPr lang="en-GB" altLang="en-US" b="1" dirty="0"/>
              <a:t> </a:t>
            </a:r>
            <a:r>
              <a:rPr lang="en-GB" altLang="en-US" dirty="0"/>
              <a:t>keep them safe</a:t>
            </a:r>
          </a:p>
          <a:p>
            <a:pPr>
              <a:lnSpc>
                <a:spcPct val="80000"/>
              </a:lnSpc>
            </a:pPr>
            <a:r>
              <a:rPr lang="en-GB" altLang="en-US" b="1" dirty="0"/>
              <a:t>Adults role</a:t>
            </a:r>
            <a:r>
              <a:rPr lang="en-GB" altLang="en-US" dirty="0"/>
              <a:t>: we aim to be caring and sensitive towards each child, support their independence, set boundaries and help them to move on in their learning</a:t>
            </a:r>
          </a:p>
          <a:p>
            <a:pPr>
              <a:lnSpc>
                <a:spcPct val="80000"/>
              </a:lnSpc>
            </a:pPr>
            <a:r>
              <a:rPr lang="en-GB" altLang="en-US" b="1" dirty="0"/>
              <a:t>Characteristics of effective learning:</a:t>
            </a:r>
            <a:r>
              <a:rPr lang="en-GB" altLang="en-US" dirty="0"/>
              <a:t> we encourage learning through, playing and exploring, active learning (being involved and motivated) and thinking of their own ideas and ways to do things          </a:t>
            </a:r>
          </a:p>
          <a:p>
            <a:pPr>
              <a:lnSpc>
                <a:spcPct val="80000"/>
              </a:lnSpc>
            </a:pPr>
            <a:r>
              <a:rPr lang="en-GB" altLang="en-US" dirty="0"/>
              <a:t>                                                      </a:t>
            </a:r>
          </a:p>
          <a:p>
            <a:pPr>
              <a:lnSpc>
                <a:spcPct val="80000"/>
              </a:lnSpc>
            </a:pPr>
            <a:r>
              <a:rPr lang="en-GB" altLang="en-US" b="1" dirty="0"/>
              <a:t>The 7 areas of Learning and Development</a:t>
            </a:r>
          </a:p>
          <a:p>
            <a:pPr>
              <a:lnSpc>
                <a:spcPct val="80000"/>
              </a:lnSpc>
            </a:pPr>
            <a:endParaRPr lang="en-GB" altLang="en-US" dirty="0"/>
          </a:p>
          <a:p>
            <a:pPr>
              <a:lnSpc>
                <a:spcPct val="80000"/>
              </a:lnSpc>
            </a:pPr>
            <a:r>
              <a:rPr lang="en-GB" altLang="en-US" b="1" dirty="0"/>
              <a:t>The Prime Areas</a:t>
            </a:r>
          </a:p>
          <a:p>
            <a:pPr marL="800100" lvl="1" indent="-342900">
              <a:lnSpc>
                <a:spcPct val="80000"/>
              </a:lnSpc>
              <a:buFontTx/>
              <a:buAutoNum type="arabicPeriod"/>
            </a:pPr>
            <a:r>
              <a:rPr lang="en-GB" altLang="en-US" dirty="0"/>
              <a:t>Personal, Social and Emotional Development</a:t>
            </a:r>
          </a:p>
          <a:p>
            <a:pPr marL="800100" lvl="1" indent="-342900">
              <a:lnSpc>
                <a:spcPct val="80000"/>
              </a:lnSpc>
              <a:buFontTx/>
              <a:buAutoNum type="arabicPeriod"/>
            </a:pPr>
            <a:r>
              <a:rPr lang="en-GB" altLang="en-US" dirty="0"/>
              <a:t>Communication and Language </a:t>
            </a:r>
          </a:p>
          <a:p>
            <a:pPr marL="800100" lvl="1" indent="-342900">
              <a:lnSpc>
                <a:spcPct val="80000"/>
              </a:lnSpc>
              <a:buFontTx/>
              <a:buAutoNum type="arabicPeriod"/>
            </a:pPr>
            <a:r>
              <a:rPr lang="en-GB" altLang="en-US" dirty="0"/>
              <a:t>Physical Development</a:t>
            </a:r>
          </a:p>
          <a:p>
            <a:pPr>
              <a:lnSpc>
                <a:spcPct val="80000"/>
              </a:lnSpc>
            </a:pPr>
            <a:r>
              <a:rPr lang="en-GB" altLang="en-US" b="1" dirty="0"/>
              <a:t>The Specific Areas</a:t>
            </a:r>
          </a:p>
          <a:p>
            <a:pPr lvl="1">
              <a:lnSpc>
                <a:spcPct val="80000"/>
              </a:lnSpc>
            </a:pPr>
            <a:r>
              <a:rPr lang="en-GB" altLang="en-US" dirty="0"/>
              <a:t>4.   Literacy</a:t>
            </a:r>
          </a:p>
          <a:p>
            <a:pPr marL="800100" lvl="1" indent="-342900">
              <a:lnSpc>
                <a:spcPct val="80000"/>
              </a:lnSpc>
              <a:buFontTx/>
              <a:buAutoNum type="arabicPeriod" startAt="5"/>
            </a:pPr>
            <a:r>
              <a:rPr lang="en-GB" altLang="en-US" dirty="0"/>
              <a:t>Maths</a:t>
            </a:r>
          </a:p>
          <a:p>
            <a:pPr marL="800100" lvl="1" indent="-342900">
              <a:lnSpc>
                <a:spcPct val="80000"/>
              </a:lnSpc>
              <a:buFontTx/>
              <a:buAutoNum type="arabicPeriod" startAt="6"/>
            </a:pPr>
            <a:r>
              <a:rPr lang="en-GB" altLang="en-US" dirty="0"/>
              <a:t>Understanding the World</a:t>
            </a:r>
          </a:p>
          <a:p>
            <a:pPr marL="800100" lvl="1" indent="-342900">
              <a:lnSpc>
                <a:spcPct val="80000"/>
              </a:lnSpc>
              <a:buFontTx/>
              <a:buAutoNum type="arabicPeriod" startAt="7"/>
            </a:pPr>
            <a:r>
              <a:rPr lang="en-GB" altLang="en-US" dirty="0"/>
              <a:t>Expressive Arts and Design </a:t>
            </a:r>
          </a:p>
          <a:p>
            <a:pPr marL="800100" lvl="1" indent="-342900">
              <a:lnSpc>
                <a:spcPct val="80000"/>
              </a:lnSpc>
              <a:buFontTx/>
              <a:buAutoNum type="arabicPeriod" startAt="7"/>
            </a:pPr>
            <a:endParaRPr lang="en-GB" altLang="en-US" dirty="0"/>
          </a:p>
          <a:p>
            <a:pPr>
              <a:lnSpc>
                <a:spcPct val="80000"/>
              </a:lnSpc>
            </a:pPr>
            <a:r>
              <a:rPr lang="en-GB" altLang="en-US" dirty="0"/>
              <a:t>Our main focus in the autumn term will be the </a:t>
            </a:r>
            <a:r>
              <a:rPr lang="en-GB" altLang="en-US" b="1" dirty="0"/>
              <a:t>prime areas </a:t>
            </a:r>
            <a:r>
              <a:rPr lang="en-GB" altLang="en-US" dirty="0"/>
              <a:t>within which children need to be secure before moving onto anything else. </a:t>
            </a:r>
          </a:p>
        </p:txBody>
      </p:sp>
      <p:pic>
        <p:nvPicPr>
          <p:cNvPr id="11" name="Picture 10">
            <a:extLst>
              <a:ext uri="{FF2B5EF4-FFF2-40B4-BE49-F238E27FC236}">
                <a16:creationId xmlns:a16="http://schemas.microsoft.com/office/drawing/2014/main" id="{D389364C-F5B6-473C-9E31-AF134D35BB7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spTree>
    <p:extLst>
      <p:ext uri="{BB962C8B-B14F-4D97-AF65-F5344CB8AC3E}">
        <p14:creationId xmlns:p14="http://schemas.microsoft.com/office/powerpoint/2010/main" val="4151203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6" name="Rectangle 2"/>
          <p:cNvSpPr>
            <a:spLocks noGrp="1" noChangeArrowheads="1"/>
          </p:cNvSpPr>
          <p:nvPr>
            <p:ph type="ctrTitle"/>
          </p:nvPr>
        </p:nvSpPr>
        <p:spPr>
          <a:xfrm>
            <a:off x="72327" y="1484141"/>
            <a:ext cx="11849100" cy="496842"/>
          </a:xfrm>
        </p:spPr>
        <p:txBody>
          <a:bodyPr/>
          <a:lstStyle/>
          <a:p>
            <a:pPr eaLnBrk="1" hangingPunct="1"/>
            <a:r>
              <a:rPr lang="en-GB" altLang="en-US" sz="2800" b="1" dirty="0">
                <a:latin typeface="+mn-lt"/>
              </a:rPr>
              <a:t>EYFS for Parents</a:t>
            </a:r>
          </a:p>
        </p:txBody>
      </p:sp>
      <p:sp>
        <p:nvSpPr>
          <p:cNvPr id="4" name="Rectangle 3"/>
          <p:cNvSpPr/>
          <p:nvPr/>
        </p:nvSpPr>
        <p:spPr>
          <a:xfrm>
            <a:off x="418012" y="2511192"/>
            <a:ext cx="11157730" cy="2271391"/>
          </a:xfrm>
          <a:prstGeom prst="rect">
            <a:avLst/>
          </a:prstGeom>
        </p:spPr>
        <p:txBody>
          <a:bodyPr wrap="square">
            <a:spAutoFit/>
          </a:bodyPr>
          <a:lstStyle/>
          <a:p>
            <a:pPr algn="ctr"/>
            <a:r>
              <a:rPr lang="en-GB" altLang="en-US" sz="2400" dirty="0"/>
              <a:t>For more details on the new EYFS statutory Framework 2021 follow the link</a:t>
            </a:r>
          </a:p>
          <a:p>
            <a:endParaRPr lang="en-GB" altLang="en-US" sz="2400" dirty="0"/>
          </a:p>
          <a:p>
            <a:pPr algn="ctr"/>
            <a:r>
              <a:rPr lang="en-GB" altLang="en-US" sz="2400" dirty="0">
                <a:hlinkClick r:id="rId2"/>
              </a:rPr>
              <a:t>https://assets.publishing.service.gov.uk/government/uploads/system/uploads/attachment_data/file/974907/EYFS_framework_-_March_2021.pdf</a:t>
            </a:r>
            <a:endParaRPr lang="en-GB" altLang="en-US" sz="2400" dirty="0"/>
          </a:p>
          <a:p>
            <a:endParaRPr lang="en-GB" altLang="en-US" sz="2400" dirty="0"/>
          </a:p>
          <a:p>
            <a:pPr>
              <a:lnSpc>
                <a:spcPct val="90000"/>
              </a:lnSpc>
            </a:pPr>
            <a:r>
              <a:rPr lang="en-GB" altLang="en-US" sz="2400" dirty="0"/>
              <a:t> </a:t>
            </a:r>
          </a:p>
        </p:txBody>
      </p:sp>
      <p:pic>
        <p:nvPicPr>
          <p:cNvPr id="11" name="Picture 10">
            <a:extLst>
              <a:ext uri="{FF2B5EF4-FFF2-40B4-BE49-F238E27FC236}">
                <a16:creationId xmlns:a16="http://schemas.microsoft.com/office/drawing/2014/main" id="{D7BB13DB-A143-4BEB-B234-314BE50FFB7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spTree>
    <p:extLst>
      <p:ext uri="{BB962C8B-B14F-4D97-AF65-F5344CB8AC3E}">
        <p14:creationId xmlns:p14="http://schemas.microsoft.com/office/powerpoint/2010/main" val="45572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442233"/>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180252"/>
            <a:ext cx="11849100" cy="496842"/>
          </a:xfrm>
        </p:spPr>
        <p:txBody>
          <a:bodyPr/>
          <a:lstStyle/>
          <a:p>
            <a:pPr eaLnBrk="1" hangingPunct="1"/>
            <a:r>
              <a:rPr lang="en-GB" altLang="en-US" sz="2800" b="1" dirty="0">
                <a:latin typeface="+mn-lt"/>
              </a:rPr>
              <a:t>The Importance of Play</a:t>
            </a:r>
          </a:p>
        </p:txBody>
      </p:sp>
      <p:sp>
        <p:nvSpPr>
          <p:cNvPr id="4" name="Rectangle 3"/>
          <p:cNvSpPr/>
          <p:nvPr/>
        </p:nvSpPr>
        <p:spPr>
          <a:xfrm>
            <a:off x="470263" y="1983549"/>
            <a:ext cx="11157730" cy="461665"/>
          </a:xfrm>
          <a:prstGeom prst="rect">
            <a:avLst/>
          </a:prstGeom>
        </p:spPr>
        <p:txBody>
          <a:bodyPr wrap="square">
            <a:spAutoFit/>
          </a:bodyPr>
          <a:lstStyle/>
          <a:p>
            <a:pPr algn="ctr"/>
            <a:r>
              <a:rPr lang="en-GB" altLang="en-US" dirty="0">
                <a:latin typeface="Sassoon Primary Infant" pitchFamily="2" charset="0"/>
              </a:rPr>
              <a:t>       </a:t>
            </a:r>
            <a:r>
              <a:rPr lang="en-GB" altLang="en-US" sz="2400" dirty="0"/>
              <a:t> </a:t>
            </a:r>
          </a:p>
        </p:txBody>
      </p:sp>
      <p:sp>
        <p:nvSpPr>
          <p:cNvPr id="2" name="Rectangle 1"/>
          <p:cNvSpPr/>
          <p:nvPr/>
        </p:nvSpPr>
        <p:spPr>
          <a:xfrm>
            <a:off x="696686" y="1847577"/>
            <a:ext cx="8029303" cy="4924425"/>
          </a:xfrm>
          <a:prstGeom prst="rect">
            <a:avLst/>
          </a:prstGeom>
        </p:spPr>
        <p:txBody>
          <a:bodyPr wrap="square">
            <a:spAutoFit/>
          </a:bodyPr>
          <a:lstStyle/>
          <a:p>
            <a:r>
              <a:rPr lang="en-US" altLang="en-US" sz="1400" dirty="0"/>
              <a:t>“Play is </a:t>
            </a:r>
            <a:r>
              <a:rPr lang="en-US" altLang="en-US" sz="1400" b="1" dirty="0"/>
              <a:t>essential</a:t>
            </a:r>
            <a:r>
              <a:rPr lang="en-US" altLang="en-US" sz="1400" dirty="0"/>
              <a:t> for children’s development, building their confidence as they learn to explore, relate to others, set their own goals and solve problems.” EYFS 2021</a:t>
            </a:r>
          </a:p>
          <a:p>
            <a:r>
              <a:rPr lang="en-US" altLang="en-US" sz="1400" dirty="0"/>
              <a:t>We ensure children have daily opportunities for </a:t>
            </a:r>
            <a:r>
              <a:rPr lang="en-US" altLang="en-US" sz="1400" b="1" dirty="0"/>
              <a:t>sustained periods </a:t>
            </a:r>
            <a:r>
              <a:rPr lang="en-US" altLang="en-US" sz="1400" dirty="0"/>
              <a:t>of play with </a:t>
            </a:r>
            <a:r>
              <a:rPr lang="en-US" altLang="en-US" sz="1400" b="1" dirty="0"/>
              <a:t>adult support </a:t>
            </a:r>
            <a:r>
              <a:rPr lang="en-US" altLang="en-US" sz="1400" dirty="0"/>
              <a:t>as we believe that during play children will learn </a:t>
            </a:r>
          </a:p>
          <a:p>
            <a:endParaRPr lang="en-US" altLang="en-US" sz="1400" dirty="0"/>
          </a:p>
          <a:p>
            <a:pPr marL="285750" indent="-285750">
              <a:buFont typeface="Arial" panose="020B0604020202020204" pitchFamily="34" charset="0"/>
              <a:buChar char="•"/>
            </a:pPr>
            <a:r>
              <a:rPr lang="en-US" altLang="en-US" sz="1400" dirty="0"/>
              <a:t>to become more </a:t>
            </a:r>
            <a:r>
              <a:rPr lang="en-US" altLang="en-US" sz="1400" b="1" dirty="0"/>
              <a:t>confident</a:t>
            </a:r>
            <a:r>
              <a:rPr lang="en-US" altLang="en-US" sz="1400" dirty="0"/>
              <a:t> and independent, make their own choices and access resources </a:t>
            </a:r>
          </a:p>
          <a:p>
            <a:pPr marL="285750" indent="-285750">
              <a:buFont typeface="Arial" panose="020B0604020202020204" pitchFamily="34" charset="0"/>
              <a:buChar char="•"/>
            </a:pPr>
            <a:r>
              <a:rPr lang="en-US" altLang="en-US" sz="1400" dirty="0"/>
              <a:t>to be interested and fully  </a:t>
            </a:r>
            <a:r>
              <a:rPr lang="en-US" altLang="en-US" sz="1400" b="1" dirty="0"/>
              <a:t>engaged</a:t>
            </a:r>
            <a:r>
              <a:rPr lang="en-US" altLang="en-US" sz="1400" dirty="0"/>
              <a:t> when they have chosen their own activity as this is likely to lead to focused learning</a:t>
            </a:r>
          </a:p>
          <a:p>
            <a:pPr marL="285750" indent="-285750">
              <a:buFont typeface="Arial" panose="020B0604020202020204" pitchFamily="34" charset="0"/>
              <a:buChar char="•"/>
            </a:pPr>
            <a:r>
              <a:rPr lang="en-US" altLang="en-US" sz="1400" dirty="0"/>
              <a:t>to be good </a:t>
            </a:r>
            <a:r>
              <a:rPr lang="en-US" altLang="en-US" sz="1400" b="1" dirty="0"/>
              <a:t>communicators</a:t>
            </a:r>
            <a:r>
              <a:rPr lang="en-US" altLang="en-US" sz="1400" dirty="0"/>
              <a:t>, to listen to others, to increase their understanding and their range of vocabulary.</a:t>
            </a:r>
          </a:p>
          <a:p>
            <a:pPr marL="285750" indent="-285750">
              <a:buFont typeface="Arial" panose="020B0604020202020204" pitchFamily="34" charset="0"/>
              <a:buChar char="•"/>
            </a:pPr>
            <a:r>
              <a:rPr lang="en-US" altLang="en-US" sz="1400" dirty="0"/>
              <a:t>to be</a:t>
            </a:r>
            <a:r>
              <a:rPr lang="en-US" altLang="en-US" sz="1400" b="1" dirty="0"/>
              <a:t> curious </a:t>
            </a:r>
            <a:r>
              <a:rPr lang="en-US" altLang="en-US" sz="1400" dirty="0"/>
              <a:t>and</a:t>
            </a:r>
            <a:r>
              <a:rPr lang="en-US" altLang="en-US" sz="1400" b="1" dirty="0"/>
              <a:t> </a:t>
            </a:r>
            <a:r>
              <a:rPr lang="en-US" altLang="en-US" sz="1400" dirty="0"/>
              <a:t>make sense of the world through exploring, experimenting and questioning</a:t>
            </a:r>
          </a:p>
          <a:p>
            <a:pPr marL="285750" indent="-285750">
              <a:buFont typeface="Arial" panose="020B0604020202020204" pitchFamily="34" charset="0"/>
              <a:buChar char="•"/>
            </a:pPr>
            <a:r>
              <a:rPr lang="en-US" altLang="en-US" sz="1400" dirty="0"/>
              <a:t>to grow in </a:t>
            </a:r>
            <a:r>
              <a:rPr lang="en-US" altLang="en-US" sz="1400" b="1" dirty="0"/>
              <a:t>resilience</a:t>
            </a:r>
            <a:r>
              <a:rPr lang="en-US" altLang="en-US" sz="1400" dirty="0"/>
              <a:t> as they practice and build upon ideas and skills, to solve problems</a:t>
            </a:r>
          </a:p>
          <a:p>
            <a:pPr marL="285750" indent="-285750">
              <a:buFont typeface="Arial" panose="020B0604020202020204" pitchFamily="34" charset="0"/>
              <a:buChar char="•"/>
            </a:pPr>
            <a:r>
              <a:rPr lang="en-US" altLang="en-US" sz="1400" dirty="0"/>
              <a:t>to be</a:t>
            </a:r>
            <a:r>
              <a:rPr lang="en-US" altLang="en-US" sz="1400" b="1" dirty="0"/>
              <a:t> creative </a:t>
            </a:r>
            <a:r>
              <a:rPr lang="en-US" altLang="en-US" sz="1400" dirty="0"/>
              <a:t>thinkers and use their imagination and skills in new situations</a:t>
            </a:r>
          </a:p>
          <a:p>
            <a:pPr marL="285750" indent="-285750">
              <a:buFont typeface="Arial" panose="020B0604020202020204" pitchFamily="34" charset="0"/>
              <a:buChar char="•"/>
            </a:pPr>
            <a:r>
              <a:rPr lang="en-US" altLang="en-US" sz="1400" dirty="0"/>
              <a:t>to be </a:t>
            </a:r>
            <a:r>
              <a:rPr lang="en-US" altLang="en-US" sz="1400" b="1" dirty="0"/>
              <a:t>empathic </a:t>
            </a:r>
            <a:r>
              <a:rPr lang="en-US" altLang="en-US" sz="1400" dirty="0"/>
              <a:t>as they learn about relating to others and make new friends </a:t>
            </a:r>
          </a:p>
          <a:p>
            <a:pPr marL="285750" indent="-285750">
              <a:buFont typeface="Arial" panose="020B0604020202020204" pitchFamily="34" charset="0"/>
              <a:buChar char="•"/>
            </a:pPr>
            <a:r>
              <a:rPr lang="en-US" altLang="en-US" sz="1400" dirty="0"/>
              <a:t>to be </a:t>
            </a:r>
            <a:r>
              <a:rPr lang="en-US" altLang="en-US" sz="1400" b="1" dirty="0"/>
              <a:t>self regulating</a:t>
            </a:r>
            <a:r>
              <a:rPr lang="en-US" altLang="en-US" sz="1400" dirty="0"/>
              <a:t>, learn about boundaries, communicate effectively to negotiate with others and learn about the need for rules</a:t>
            </a:r>
          </a:p>
          <a:p>
            <a:pPr marL="285750" indent="-285750">
              <a:buFont typeface="Arial" panose="020B0604020202020204" pitchFamily="34" charset="0"/>
              <a:buChar char="•"/>
            </a:pPr>
            <a:r>
              <a:rPr lang="en-US" altLang="en-US" sz="1400" b="1" dirty="0"/>
              <a:t>To learn specific skills </a:t>
            </a:r>
            <a:r>
              <a:rPr lang="en-US" altLang="en-US" sz="1400" dirty="0"/>
              <a:t>like </a:t>
            </a:r>
            <a:r>
              <a:rPr lang="en-US" altLang="en-US" sz="1400" dirty="0" err="1"/>
              <a:t>Maths</a:t>
            </a:r>
            <a:r>
              <a:rPr lang="en-US" altLang="en-US" sz="1400" dirty="0"/>
              <a:t> and English which are interwoven within play such as: writing messages, counting bricks, measuring heights, measuring amounts, fitting pieces together, reading text (stories, recipes, instructions) keeping scores, writing signs</a:t>
            </a:r>
          </a:p>
          <a:p>
            <a:endParaRPr lang="en-US" altLang="en-US" sz="1600" dirty="0"/>
          </a:p>
          <a:p>
            <a:r>
              <a:rPr lang="en-US" altLang="en-US" sz="1600" dirty="0"/>
              <a:t>That’s a lot of skills involved in ‘just playing’!</a:t>
            </a:r>
          </a:p>
          <a:p>
            <a:endParaRPr lang="en-US" altLang="en-US" sz="1600" dirty="0"/>
          </a:p>
        </p:txBody>
      </p:sp>
      <p:pic>
        <p:nvPicPr>
          <p:cNvPr id="11" name="Picture 10">
            <a:extLst>
              <a:ext uri="{FF2B5EF4-FFF2-40B4-BE49-F238E27FC236}">
                <a16:creationId xmlns:a16="http://schemas.microsoft.com/office/drawing/2014/main" id="{5E2FABEF-0F42-4634-8B04-6A6BC35C058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spTree>
    <p:extLst>
      <p:ext uri="{BB962C8B-B14F-4D97-AF65-F5344CB8AC3E}">
        <p14:creationId xmlns:p14="http://schemas.microsoft.com/office/powerpoint/2010/main" val="300740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442233"/>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180252"/>
            <a:ext cx="11849100" cy="496842"/>
          </a:xfrm>
        </p:spPr>
        <p:txBody>
          <a:bodyPr/>
          <a:lstStyle/>
          <a:p>
            <a:pPr eaLnBrk="1" hangingPunct="1"/>
            <a:r>
              <a:rPr lang="en-GB" altLang="en-US" sz="2800" b="1" dirty="0">
                <a:latin typeface="+mn-lt"/>
              </a:rPr>
              <a:t>The Classroom</a:t>
            </a:r>
          </a:p>
        </p:txBody>
      </p:sp>
      <p:sp>
        <p:nvSpPr>
          <p:cNvPr id="4" name="Rectangle 3"/>
          <p:cNvSpPr/>
          <p:nvPr/>
        </p:nvSpPr>
        <p:spPr>
          <a:xfrm>
            <a:off x="470263" y="1983549"/>
            <a:ext cx="11157730" cy="461665"/>
          </a:xfrm>
          <a:prstGeom prst="rect">
            <a:avLst/>
          </a:prstGeom>
        </p:spPr>
        <p:txBody>
          <a:bodyPr wrap="square">
            <a:spAutoFit/>
          </a:bodyPr>
          <a:lstStyle/>
          <a:p>
            <a:pPr algn="ctr"/>
            <a:r>
              <a:rPr lang="en-GB" altLang="en-US" dirty="0">
                <a:latin typeface="Sassoon Primary Infant" pitchFamily="2" charset="0"/>
              </a:rPr>
              <a:t>       </a:t>
            </a:r>
            <a:r>
              <a:rPr lang="en-GB" altLang="en-US" sz="2400" dirty="0"/>
              <a:t> </a:t>
            </a:r>
          </a:p>
        </p:txBody>
      </p:sp>
      <p:sp>
        <p:nvSpPr>
          <p:cNvPr id="5" name="Rectangle 4"/>
          <p:cNvSpPr/>
          <p:nvPr/>
        </p:nvSpPr>
        <p:spPr>
          <a:xfrm>
            <a:off x="247231" y="1677094"/>
            <a:ext cx="11653032" cy="923330"/>
          </a:xfrm>
          <a:prstGeom prst="rect">
            <a:avLst/>
          </a:prstGeom>
        </p:spPr>
        <p:txBody>
          <a:bodyPr wrap="square">
            <a:spAutoFit/>
          </a:bodyPr>
          <a:lstStyle/>
          <a:p>
            <a:r>
              <a:rPr lang="en-GB" altLang="en-US" b="1" dirty="0">
                <a:solidFill>
                  <a:srgbClr val="000000"/>
                </a:solidFill>
              </a:rPr>
              <a:t>An enabling environment </a:t>
            </a:r>
            <a:r>
              <a:rPr lang="en-GB" altLang="en-US" dirty="0">
                <a:solidFill>
                  <a:srgbClr val="000000"/>
                </a:solidFill>
              </a:rPr>
              <a:t>within which we support learning through carefully thought out and selected resources. The classroom is set up to enable the children to engage in independent, active, sustained learning through play. The resources are enhanced (added to) to develop our theme and according to the current children’s interests.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6164267" y="2772252"/>
            <a:ext cx="2268666" cy="1651047"/>
          </a:xfrm>
          <a:prstGeom prst="rect">
            <a:avLst/>
          </a:prstGeom>
        </p:spPr>
      </p:pic>
      <p:sp>
        <p:nvSpPr>
          <p:cNvPr id="6" name="TextBox 5"/>
          <p:cNvSpPr txBox="1"/>
          <p:nvPr/>
        </p:nvSpPr>
        <p:spPr>
          <a:xfrm>
            <a:off x="676126" y="4137217"/>
            <a:ext cx="1974342" cy="369332"/>
          </a:xfrm>
          <a:prstGeom prst="rect">
            <a:avLst/>
          </a:prstGeom>
          <a:noFill/>
        </p:spPr>
        <p:txBody>
          <a:bodyPr wrap="square" rtlCol="0">
            <a:spAutoFit/>
          </a:bodyPr>
          <a:lstStyle/>
          <a:p>
            <a:r>
              <a:rPr lang="en-GB" dirty="0"/>
              <a:t>Messaging centre</a:t>
            </a:r>
          </a:p>
        </p:txBody>
      </p:sp>
      <p:sp>
        <p:nvSpPr>
          <p:cNvPr id="7" name="TextBox 6"/>
          <p:cNvSpPr txBox="1"/>
          <p:nvPr/>
        </p:nvSpPr>
        <p:spPr>
          <a:xfrm>
            <a:off x="6687935" y="4454276"/>
            <a:ext cx="2677883" cy="369332"/>
          </a:xfrm>
          <a:prstGeom prst="rect">
            <a:avLst/>
          </a:prstGeom>
          <a:noFill/>
        </p:spPr>
        <p:txBody>
          <a:bodyPr wrap="square" rtlCol="0">
            <a:spAutoFit/>
          </a:bodyPr>
          <a:lstStyle/>
          <a:p>
            <a:r>
              <a:rPr lang="en-GB" dirty="0"/>
              <a:t>Story world</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568982" y="2142866"/>
            <a:ext cx="1881084" cy="262227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2129" y="4839614"/>
            <a:ext cx="2532835" cy="1514625"/>
          </a:xfrm>
          <a:prstGeom prst="rect">
            <a:avLst/>
          </a:prstGeom>
        </p:spPr>
      </p:pic>
      <p:sp>
        <p:nvSpPr>
          <p:cNvPr id="28" name="TextBox 27"/>
          <p:cNvSpPr txBox="1"/>
          <p:nvPr/>
        </p:nvSpPr>
        <p:spPr>
          <a:xfrm>
            <a:off x="1018904" y="6354239"/>
            <a:ext cx="2003102" cy="369332"/>
          </a:xfrm>
          <a:prstGeom prst="rect">
            <a:avLst/>
          </a:prstGeom>
          <a:noFill/>
        </p:spPr>
        <p:txBody>
          <a:bodyPr wrap="square" lIns="91440" tIns="45720" rIns="91440" bIns="45720" rtlCol="0" anchor="t">
            <a:spAutoFit/>
          </a:bodyPr>
          <a:lstStyle/>
          <a:p>
            <a:r>
              <a:rPr lang="en-GB" dirty="0"/>
              <a:t>Maths shelves</a:t>
            </a:r>
          </a:p>
        </p:txBody>
      </p:sp>
      <p:sp>
        <p:nvSpPr>
          <p:cNvPr id="29" name="TextBox 28"/>
          <p:cNvSpPr txBox="1"/>
          <p:nvPr/>
        </p:nvSpPr>
        <p:spPr>
          <a:xfrm>
            <a:off x="3829200" y="6493965"/>
            <a:ext cx="1999789" cy="369332"/>
          </a:xfrm>
          <a:prstGeom prst="rect">
            <a:avLst/>
          </a:prstGeom>
          <a:noFill/>
        </p:spPr>
        <p:txBody>
          <a:bodyPr wrap="square" rtlCol="0">
            <a:spAutoFit/>
          </a:bodyPr>
          <a:lstStyle/>
          <a:p>
            <a:r>
              <a:rPr lang="en-GB" dirty="0"/>
              <a:t>Cosy corner</a:t>
            </a:r>
          </a:p>
        </p:txBody>
      </p:sp>
      <p:sp>
        <p:nvSpPr>
          <p:cNvPr id="30" name="TextBox 29"/>
          <p:cNvSpPr txBox="1"/>
          <p:nvPr/>
        </p:nvSpPr>
        <p:spPr>
          <a:xfrm>
            <a:off x="9523131" y="6349542"/>
            <a:ext cx="2283153" cy="369332"/>
          </a:xfrm>
          <a:prstGeom prst="rect">
            <a:avLst/>
          </a:prstGeom>
          <a:noFill/>
        </p:spPr>
        <p:txBody>
          <a:bodyPr wrap="square" lIns="91440" tIns="45720" rIns="91440" bIns="45720" rtlCol="0" anchor="t">
            <a:spAutoFit/>
          </a:bodyPr>
          <a:lstStyle/>
          <a:p>
            <a:r>
              <a:rPr lang="en-GB" dirty="0"/>
              <a:t>Workshop</a:t>
            </a:r>
          </a:p>
        </p:txBody>
      </p:sp>
      <p:pic>
        <p:nvPicPr>
          <p:cNvPr id="22" name="Picture 21">
            <a:extLst>
              <a:ext uri="{FF2B5EF4-FFF2-40B4-BE49-F238E27FC236}">
                <a16:creationId xmlns:a16="http://schemas.microsoft.com/office/drawing/2014/main" id="{1A4EF87F-2E44-49B9-8A50-B0A0EA4CEC9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sp>
        <p:nvSpPr>
          <p:cNvPr id="13" name="TextBox 12">
            <a:extLst>
              <a:ext uri="{FF2B5EF4-FFF2-40B4-BE49-F238E27FC236}">
                <a16:creationId xmlns:a16="http://schemas.microsoft.com/office/drawing/2014/main" id="{4F15AABF-A197-74D1-6C26-5F21665AB8F7}"/>
              </a:ext>
            </a:extLst>
          </p:cNvPr>
          <p:cNvSpPr txBox="1"/>
          <p:nvPr/>
        </p:nvSpPr>
        <p:spPr>
          <a:xfrm>
            <a:off x="9862548" y="4394998"/>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a:cs typeface="Calibri"/>
              </a:rPr>
              <a:t>Home Corner</a:t>
            </a:r>
            <a:endParaRPr lang="en-GB" dirty="0"/>
          </a:p>
        </p:txBody>
      </p:sp>
      <p:pic>
        <p:nvPicPr>
          <p:cNvPr id="9" name="Picture 8" descr="A shelf with toys on it&#10;&#10;Description automatically generated">
            <a:extLst>
              <a:ext uri="{FF2B5EF4-FFF2-40B4-BE49-F238E27FC236}">
                <a16:creationId xmlns:a16="http://schemas.microsoft.com/office/drawing/2014/main" id="{EB2E0FA8-108C-04C6-99F0-49489200998B}"/>
              </a:ext>
            </a:extLst>
          </p:cNvPr>
          <p:cNvPicPr>
            <a:picLocks noChangeAspect="1"/>
          </p:cNvPicPr>
          <p:nvPr/>
        </p:nvPicPr>
        <p:blipFill>
          <a:blip r:embed="rId6"/>
          <a:stretch>
            <a:fillRect/>
          </a:stretch>
        </p:blipFill>
        <p:spPr>
          <a:xfrm>
            <a:off x="475890" y="4563642"/>
            <a:ext cx="2355012" cy="1785129"/>
          </a:xfrm>
          <a:prstGeom prst="rect">
            <a:avLst/>
          </a:prstGeom>
        </p:spPr>
      </p:pic>
      <p:pic>
        <p:nvPicPr>
          <p:cNvPr id="14" name="Picture 13" descr="A room with a couch and toys&#10;&#10;Description automatically generated">
            <a:extLst>
              <a:ext uri="{FF2B5EF4-FFF2-40B4-BE49-F238E27FC236}">
                <a16:creationId xmlns:a16="http://schemas.microsoft.com/office/drawing/2014/main" id="{F364587D-91D9-C889-D97F-6B156BA846B2}"/>
              </a:ext>
            </a:extLst>
          </p:cNvPr>
          <p:cNvPicPr>
            <a:picLocks noChangeAspect="1"/>
          </p:cNvPicPr>
          <p:nvPr/>
        </p:nvPicPr>
        <p:blipFill>
          <a:blip r:embed="rId7"/>
          <a:stretch>
            <a:fillRect/>
          </a:stretch>
        </p:blipFill>
        <p:spPr>
          <a:xfrm>
            <a:off x="3013494" y="2515318"/>
            <a:ext cx="2383766" cy="1640457"/>
          </a:xfrm>
          <a:prstGeom prst="rect">
            <a:avLst/>
          </a:prstGeom>
        </p:spPr>
      </p:pic>
      <p:sp>
        <p:nvSpPr>
          <p:cNvPr id="15" name="TextBox 14">
            <a:extLst>
              <a:ext uri="{FF2B5EF4-FFF2-40B4-BE49-F238E27FC236}">
                <a16:creationId xmlns:a16="http://schemas.microsoft.com/office/drawing/2014/main" id="{44BEC6B9-5A9C-AFE7-5103-9FC7D6640965}"/>
              </a:ext>
            </a:extLst>
          </p:cNvPr>
          <p:cNvSpPr txBox="1"/>
          <p:nvPr/>
        </p:nvSpPr>
        <p:spPr>
          <a:xfrm>
            <a:off x="3496161" y="4152352"/>
            <a:ext cx="2677883" cy="369332"/>
          </a:xfrm>
          <a:prstGeom prst="rect">
            <a:avLst/>
          </a:prstGeom>
          <a:noFill/>
        </p:spPr>
        <p:txBody>
          <a:bodyPr wrap="square" lIns="91440" tIns="45720" rIns="91440" bIns="45720" rtlCol="0" anchor="t">
            <a:spAutoFit/>
          </a:bodyPr>
          <a:lstStyle/>
          <a:p>
            <a:r>
              <a:rPr lang="en-GB" dirty="0"/>
              <a:t>Sensory area</a:t>
            </a:r>
          </a:p>
        </p:txBody>
      </p:sp>
      <p:pic>
        <p:nvPicPr>
          <p:cNvPr id="18" name="Picture 17" descr="A corner of a room with a purple tent and a bulletin board&#10;&#10;Description automatically generated">
            <a:extLst>
              <a:ext uri="{FF2B5EF4-FFF2-40B4-BE49-F238E27FC236}">
                <a16:creationId xmlns:a16="http://schemas.microsoft.com/office/drawing/2014/main" id="{6934C21B-4891-E139-921B-452B65542F46}"/>
              </a:ext>
            </a:extLst>
          </p:cNvPr>
          <p:cNvPicPr>
            <a:picLocks noChangeAspect="1"/>
          </p:cNvPicPr>
          <p:nvPr/>
        </p:nvPicPr>
        <p:blipFill>
          <a:blip r:embed="rId8"/>
          <a:stretch>
            <a:fillRect/>
          </a:stretch>
        </p:blipFill>
        <p:spPr>
          <a:xfrm>
            <a:off x="3397011" y="4635439"/>
            <a:ext cx="1976168" cy="1842819"/>
          </a:xfrm>
          <a:prstGeom prst="rect">
            <a:avLst/>
          </a:prstGeom>
        </p:spPr>
      </p:pic>
      <p:pic>
        <p:nvPicPr>
          <p:cNvPr id="19" name="Picture 18" descr="A table and chairs in a classroom&#10;&#10;Description automatically generated">
            <a:extLst>
              <a:ext uri="{FF2B5EF4-FFF2-40B4-BE49-F238E27FC236}">
                <a16:creationId xmlns:a16="http://schemas.microsoft.com/office/drawing/2014/main" id="{292331C6-5FD2-3D22-848D-5AA0F3179DF2}"/>
              </a:ext>
            </a:extLst>
          </p:cNvPr>
          <p:cNvPicPr>
            <a:picLocks noChangeAspect="1"/>
          </p:cNvPicPr>
          <p:nvPr/>
        </p:nvPicPr>
        <p:blipFill>
          <a:blip r:embed="rId9"/>
          <a:stretch>
            <a:fillRect/>
          </a:stretch>
        </p:blipFill>
        <p:spPr>
          <a:xfrm>
            <a:off x="306777" y="2511275"/>
            <a:ext cx="2333805" cy="1662922"/>
          </a:xfrm>
          <a:prstGeom prst="rect">
            <a:avLst/>
          </a:prstGeom>
        </p:spPr>
      </p:pic>
      <p:sp>
        <p:nvSpPr>
          <p:cNvPr id="2" name="TextBox 1">
            <a:extLst>
              <a:ext uri="{FF2B5EF4-FFF2-40B4-BE49-F238E27FC236}">
                <a16:creationId xmlns:a16="http://schemas.microsoft.com/office/drawing/2014/main" id="{B022BC38-7E30-D55A-39C3-9D98CC618D13}"/>
              </a:ext>
            </a:extLst>
          </p:cNvPr>
          <p:cNvSpPr txBox="1"/>
          <p:nvPr/>
        </p:nvSpPr>
        <p:spPr>
          <a:xfrm>
            <a:off x="6848445" y="6465210"/>
            <a:ext cx="1999789" cy="369332"/>
          </a:xfrm>
          <a:prstGeom prst="rect">
            <a:avLst/>
          </a:prstGeom>
          <a:noFill/>
        </p:spPr>
        <p:txBody>
          <a:bodyPr wrap="square" lIns="91440" tIns="45720" rIns="91440" bIns="45720" rtlCol="0" anchor="t">
            <a:spAutoFit/>
          </a:bodyPr>
          <a:lstStyle/>
          <a:p>
            <a:r>
              <a:rPr lang="en-GB" dirty="0">
                <a:cs typeface="Calibri"/>
              </a:rPr>
              <a:t>Playdough</a:t>
            </a:r>
            <a:endParaRPr lang="en-GB" dirty="0"/>
          </a:p>
        </p:txBody>
      </p:sp>
      <p:pic>
        <p:nvPicPr>
          <p:cNvPr id="17" name="Picture 16">
            <a:extLst>
              <a:ext uri="{FF2B5EF4-FFF2-40B4-BE49-F238E27FC236}">
                <a16:creationId xmlns:a16="http://schemas.microsoft.com/office/drawing/2014/main" id="{E291267F-D91E-6193-F7FC-985CAD863635}"/>
              </a:ext>
            </a:extLst>
          </p:cNvPr>
          <p:cNvPicPr>
            <a:picLocks noChangeAspect="1"/>
          </p:cNvPicPr>
          <p:nvPr/>
        </p:nvPicPr>
        <p:blipFill>
          <a:blip r:embed="rId10"/>
          <a:stretch>
            <a:fillRect/>
          </a:stretch>
        </p:blipFill>
        <p:spPr>
          <a:xfrm>
            <a:off x="6161056" y="4792782"/>
            <a:ext cx="2285282" cy="1657531"/>
          </a:xfrm>
          <a:prstGeom prst="rect">
            <a:avLst/>
          </a:prstGeom>
        </p:spPr>
      </p:pic>
    </p:spTree>
    <p:extLst>
      <p:ext uri="{BB962C8B-B14F-4D97-AF65-F5344CB8AC3E}">
        <p14:creationId xmlns:p14="http://schemas.microsoft.com/office/powerpoint/2010/main" val="1101098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442233"/>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180252"/>
            <a:ext cx="11849100" cy="496842"/>
          </a:xfrm>
        </p:spPr>
        <p:txBody>
          <a:bodyPr/>
          <a:lstStyle/>
          <a:p>
            <a:pPr eaLnBrk="1" hangingPunct="1"/>
            <a:r>
              <a:rPr lang="en-GB" altLang="en-US" sz="2800" b="1" dirty="0">
                <a:latin typeface="+mn-lt"/>
              </a:rPr>
              <a:t>Outside</a:t>
            </a:r>
          </a:p>
        </p:txBody>
      </p:sp>
      <p:sp>
        <p:nvSpPr>
          <p:cNvPr id="4" name="Rectangle 3"/>
          <p:cNvSpPr/>
          <p:nvPr/>
        </p:nvSpPr>
        <p:spPr>
          <a:xfrm>
            <a:off x="470263" y="1983549"/>
            <a:ext cx="11157730" cy="461665"/>
          </a:xfrm>
          <a:prstGeom prst="rect">
            <a:avLst/>
          </a:prstGeom>
        </p:spPr>
        <p:txBody>
          <a:bodyPr wrap="square">
            <a:spAutoFit/>
          </a:bodyPr>
          <a:lstStyle/>
          <a:p>
            <a:pPr algn="ctr"/>
            <a:r>
              <a:rPr lang="en-GB" altLang="en-US" dirty="0">
                <a:latin typeface="Sassoon Primary Infant" pitchFamily="2" charset="0"/>
              </a:rPr>
              <a:t>       </a:t>
            </a:r>
            <a:r>
              <a:rPr lang="en-GB" altLang="en-US" sz="2400" dirty="0"/>
              <a:t> </a:t>
            </a:r>
          </a:p>
        </p:txBody>
      </p:sp>
      <p:sp>
        <p:nvSpPr>
          <p:cNvPr id="2" name="Rectangle 1"/>
          <p:cNvSpPr/>
          <p:nvPr/>
        </p:nvSpPr>
        <p:spPr>
          <a:xfrm>
            <a:off x="223030" y="1589092"/>
            <a:ext cx="11849100" cy="1015663"/>
          </a:xfrm>
          <a:prstGeom prst="rect">
            <a:avLst/>
          </a:prstGeom>
        </p:spPr>
        <p:txBody>
          <a:bodyPr wrap="square">
            <a:spAutoFit/>
          </a:bodyPr>
          <a:lstStyle/>
          <a:p>
            <a:pPr>
              <a:defRPr/>
            </a:pPr>
            <a:r>
              <a:rPr lang="en-GB" altLang="en-US" sz="2000" dirty="0"/>
              <a:t>The </a:t>
            </a:r>
            <a:r>
              <a:rPr lang="en-GB" altLang="en-US" sz="2000" b="1" dirty="0"/>
              <a:t>outdoor area </a:t>
            </a:r>
            <a:r>
              <a:rPr lang="en-GB" altLang="en-US" sz="2000" dirty="0"/>
              <a:t>allows the children to be more active physical learners. We have a range of open ended resources for the children to explore which have been developed to promote all areas of learning and are adapted to meet the current children’s needs and interests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9337" y="2574090"/>
            <a:ext cx="3233880" cy="160983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31841" y="2674489"/>
            <a:ext cx="2251436" cy="219098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4231" y="5146451"/>
            <a:ext cx="2860766" cy="130628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595" y="2759265"/>
            <a:ext cx="3191846" cy="1599889"/>
          </a:xfrm>
          <a:prstGeom prst="rect">
            <a:avLst/>
          </a:prstGeom>
        </p:spPr>
      </p:pic>
      <p:sp>
        <p:nvSpPr>
          <p:cNvPr id="13" name="TextBox 12"/>
          <p:cNvSpPr txBox="1"/>
          <p:nvPr/>
        </p:nvSpPr>
        <p:spPr>
          <a:xfrm>
            <a:off x="1254034" y="4411674"/>
            <a:ext cx="1962870" cy="369332"/>
          </a:xfrm>
          <a:prstGeom prst="rect">
            <a:avLst/>
          </a:prstGeom>
          <a:noFill/>
        </p:spPr>
        <p:txBody>
          <a:bodyPr wrap="square" rtlCol="0">
            <a:spAutoFit/>
          </a:bodyPr>
          <a:lstStyle/>
          <a:p>
            <a:r>
              <a:rPr lang="en-GB" dirty="0"/>
              <a:t>Water world</a:t>
            </a:r>
          </a:p>
        </p:txBody>
      </p:sp>
      <p:sp>
        <p:nvSpPr>
          <p:cNvPr id="14" name="TextBox 13"/>
          <p:cNvSpPr txBox="1"/>
          <p:nvPr/>
        </p:nvSpPr>
        <p:spPr>
          <a:xfrm>
            <a:off x="6406096" y="2969032"/>
            <a:ext cx="1045162" cy="1477328"/>
          </a:xfrm>
          <a:prstGeom prst="rect">
            <a:avLst/>
          </a:prstGeom>
          <a:noFill/>
        </p:spPr>
        <p:txBody>
          <a:bodyPr wrap="square" rtlCol="0">
            <a:spAutoFit/>
          </a:bodyPr>
          <a:lstStyle/>
          <a:p>
            <a:r>
              <a:rPr lang="en-GB" dirty="0"/>
              <a:t>The tree house and  swinging trail</a:t>
            </a:r>
          </a:p>
        </p:txBody>
      </p:sp>
      <p:sp>
        <p:nvSpPr>
          <p:cNvPr id="18" name="TextBox 17"/>
          <p:cNvSpPr txBox="1"/>
          <p:nvPr/>
        </p:nvSpPr>
        <p:spPr>
          <a:xfrm>
            <a:off x="7994469" y="5551399"/>
            <a:ext cx="1319347" cy="923330"/>
          </a:xfrm>
          <a:prstGeom prst="rect">
            <a:avLst/>
          </a:prstGeom>
          <a:noFill/>
        </p:spPr>
        <p:txBody>
          <a:bodyPr wrap="square" rtlCol="0">
            <a:spAutoFit/>
          </a:bodyPr>
          <a:lstStyle/>
          <a:p>
            <a:r>
              <a:rPr lang="en-GB" dirty="0"/>
              <a:t>Marvellous muddy kitchen</a:t>
            </a:r>
          </a:p>
        </p:txBody>
      </p:sp>
      <p:sp>
        <p:nvSpPr>
          <p:cNvPr id="19" name="TextBox 18"/>
          <p:cNvSpPr txBox="1"/>
          <p:nvPr/>
        </p:nvSpPr>
        <p:spPr>
          <a:xfrm>
            <a:off x="8646755" y="4261694"/>
            <a:ext cx="803425" cy="369332"/>
          </a:xfrm>
          <a:prstGeom prst="rect">
            <a:avLst/>
          </a:prstGeom>
          <a:noFill/>
        </p:spPr>
        <p:txBody>
          <a:bodyPr wrap="none" rtlCol="0">
            <a:spAutoFit/>
          </a:bodyPr>
          <a:lstStyle/>
          <a:p>
            <a:r>
              <a:rPr lang="en-GB" dirty="0"/>
              <a:t>Biking </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128244" y="4232757"/>
            <a:ext cx="1708321" cy="2775623"/>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13817" y="4763180"/>
            <a:ext cx="2758313" cy="1711549"/>
          </a:xfrm>
          <a:prstGeom prst="rect">
            <a:avLst/>
          </a:prstGeom>
        </p:spPr>
      </p:pic>
      <p:pic>
        <p:nvPicPr>
          <p:cNvPr id="21" name="Picture 20">
            <a:extLst>
              <a:ext uri="{FF2B5EF4-FFF2-40B4-BE49-F238E27FC236}">
                <a16:creationId xmlns:a16="http://schemas.microsoft.com/office/drawing/2014/main" id="{E597EF5C-90FB-4A70-9961-DA6C161D0D9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spTree>
    <p:extLst>
      <p:ext uri="{BB962C8B-B14F-4D97-AF65-F5344CB8AC3E}">
        <p14:creationId xmlns:p14="http://schemas.microsoft.com/office/powerpoint/2010/main" val="101256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442233"/>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180252"/>
            <a:ext cx="11849100" cy="496842"/>
          </a:xfrm>
        </p:spPr>
        <p:txBody>
          <a:bodyPr/>
          <a:lstStyle/>
          <a:p>
            <a:pPr eaLnBrk="1" hangingPunct="1"/>
            <a:r>
              <a:rPr lang="en-GB" altLang="en-US" sz="2800" b="1" dirty="0">
                <a:latin typeface="+mn-lt"/>
              </a:rPr>
              <a:t>Assessment Information </a:t>
            </a:r>
          </a:p>
        </p:txBody>
      </p:sp>
      <p:sp>
        <p:nvSpPr>
          <p:cNvPr id="4" name="Rectangle 3"/>
          <p:cNvSpPr/>
          <p:nvPr/>
        </p:nvSpPr>
        <p:spPr>
          <a:xfrm>
            <a:off x="470263" y="1983549"/>
            <a:ext cx="11157730" cy="461665"/>
          </a:xfrm>
          <a:prstGeom prst="rect">
            <a:avLst/>
          </a:prstGeom>
        </p:spPr>
        <p:txBody>
          <a:bodyPr wrap="square">
            <a:spAutoFit/>
          </a:bodyPr>
          <a:lstStyle/>
          <a:p>
            <a:pPr algn="ctr"/>
            <a:r>
              <a:rPr lang="en-GB" altLang="en-US" dirty="0">
                <a:latin typeface="Sassoon Primary Infant" pitchFamily="2" charset="0"/>
              </a:rPr>
              <a:t>       </a:t>
            </a:r>
            <a:r>
              <a:rPr lang="en-GB" altLang="en-US" sz="2400" dirty="0"/>
              <a:t> </a:t>
            </a:r>
          </a:p>
        </p:txBody>
      </p:sp>
      <p:sp>
        <p:nvSpPr>
          <p:cNvPr id="3" name="Rectangle 2"/>
          <p:cNvSpPr/>
          <p:nvPr/>
        </p:nvSpPr>
        <p:spPr>
          <a:xfrm>
            <a:off x="223030" y="1688083"/>
            <a:ext cx="11849100" cy="5078313"/>
          </a:xfrm>
          <a:prstGeom prst="rect">
            <a:avLst/>
          </a:prstGeom>
        </p:spPr>
        <p:txBody>
          <a:bodyPr wrap="square">
            <a:spAutoFit/>
          </a:bodyPr>
          <a:lstStyle/>
          <a:p>
            <a:pPr>
              <a:lnSpc>
                <a:spcPct val="90000"/>
              </a:lnSpc>
            </a:pPr>
            <a:r>
              <a:rPr lang="en-GB" altLang="en-US" sz="2000" dirty="0"/>
              <a:t>Each child will have a learning journal. In here we put teacher led activities together with independent work and observations which all build a picture of your child’s learning and progress over the year.</a:t>
            </a:r>
          </a:p>
          <a:p>
            <a:pPr>
              <a:lnSpc>
                <a:spcPct val="90000"/>
              </a:lnSpc>
            </a:pPr>
            <a:endParaRPr lang="en-GB" altLang="en-US" sz="2000" dirty="0"/>
          </a:p>
          <a:p>
            <a:pPr>
              <a:lnSpc>
                <a:spcPct val="90000"/>
              </a:lnSpc>
            </a:pPr>
            <a:endParaRPr lang="en-GB" altLang="en-US" sz="2000" dirty="0"/>
          </a:p>
          <a:p>
            <a:pPr>
              <a:lnSpc>
                <a:spcPct val="90000"/>
              </a:lnSpc>
            </a:pPr>
            <a:r>
              <a:rPr lang="en-GB" altLang="en-US" sz="2000" dirty="0"/>
              <a:t>We also use an online learning journal system which allows us to share observations with you and enables you to share observations with us too. More information will be given in September – including your log in details. </a:t>
            </a:r>
          </a:p>
          <a:p>
            <a:pPr>
              <a:lnSpc>
                <a:spcPct val="90000"/>
              </a:lnSpc>
            </a:pPr>
            <a:endParaRPr lang="en-GB" altLang="en-US" sz="2000" dirty="0"/>
          </a:p>
          <a:p>
            <a:pPr>
              <a:lnSpc>
                <a:spcPct val="90000"/>
              </a:lnSpc>
            </a:pPr>
            <a:endParaRPr lang="en-GB" altLang="en-US" sz="2000" dirty="0"/>
          </a:p>
          <a:p>
            <a:pPr>
              <a:lnSpc>
                <a:spcPct val="90000"/>
              </a:lnSpc>
            </a:pPr>
            <a:r>
              <a:rPr lang="en-GB" altLang="en-US" sz="2000" dirty="0"/>
              <a:t>Parents Evening (In Autumn and Spring term) will be an opportunity to discuss how your child is progressing, any concerns you may have and ways you can help.</a:t>
            </a:r>
          </a:p>
          <a:p>
            <a:pPr>
              <a:lnSpc>
                <a:spcPct val="90000"/>
              </a:lnSpc>
            </a:pPr>
            <a:endParaRPr lang="en-GB" altLang="en-US" sz="2000" dirty="0"/>
          </a:p>
          <a:p>
            <a:pPr>
              <a:lnSpc>
                <a:spcPct val="90000"/>
              </a:lnSpc>
            </a:pPr>
            <a:endParaRPr lang="en-GB" altLang="en-US" sz="2000" dirty="0"/>
          </a:p>
          <a:p>
            <a:pPr>
              <a:lnSpc>
                <a:spcPct val="90000"/>
              </a:lnSpc>
            </a:pPr>
            <a:r>
              <a:rPr lang="en-GB" altLang="en-US" sz="2000" dirty="0"/>
              <a:t>Currently we are required to assess children at the beginning of the academic year using the Reception Baseline Assessment. The results of this are not published, they are used by the government to track progress from entry into school up to Y6. </a:t>
            </a:r>
            <a:r>
              <a:rPr lang="en-GB" altLang="en-US" sz="2000" dirty="0">
                <a:hlinkClick r:id="rId2"/>
              </a:rPr>
              <a:t>https://www.gov.uk/guidance/reception-baseline-assessment</a:t>
            </a:r>
            <a:r>
              <a:rPr lang="en-GB" altLang="en-US" sz="2000" dirty="0"/>
              <a:t>                                                                             At the end of the reception year we assess against statements called Early Learning Goals. Your child’s results will be included with the end of year report. The Early Learning goals can be found within the EYFS statutory framework.</a:t>
            </a:r>
          </a:p>
        </p:txBody>
      </p:sp>
      <p:pic>
        <p:nvPicPr>
          <p:cNvPr id="11" name="Picture 10">
            <a:extLst>
              <a:ext uri="{FF2B5EF4-FFF2-40B4-BE49-F238E27FC236}">
                <a16:creationId xmlns:a16="http://schemas.microsoft.com/office/drawing/2014/main" id="{C1FA24D7-7F6A-4109-826D-DEEA8A55A05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spTree>
    <p:extLst>
      <p:ext uri="{BB962C8B-B14F-4D97-AF65-F5344CB8AC3E}">
        <p14:creationId xmlns:p14="http://schemas.microsoft.com/office/powerpoint/2010/main" val="206944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1" y="-1371837"/>
            <a:ext cx="12295163"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3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lang="en-GB" altLang="en-US" sz="3600" b="1" dirty="0">
              <a:solidFill>
                <a:srgbClr val="2F5496"/>
              </a:solidFill>
              <a:latin typeface="Calibri" panose="020F0502020204030204" pitchFamily="34" charset="0"/>
              <a:cs typeface="Calibri" panose="020F0502020204030204" pitchFamily="34" charset="0"/>
            </a:endParaRPr>
          </a:p>
          <a:p>
            <a:pPr lvl="0" indent="457200" eaLnBrk="0" fontAlgn="base" hangingPunct="0">
              <a:spcBef>
                <a:spcPct val="0"/>
              </a:spcBef>
              <a:spcAft>
                <a:spcPct val="0"/>
              </a:spcAft>
              <a:tabLst>
                <a:tab pos="2865438" algn="ctr"/>
                <a:tab pos="5730875" algn="r"/>
              </a:tabLst>
            </a:pPr>
            <a:endParaRPr kumimoji="0" lang="en-GB" altLang="en-US" sz="40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10" name="Rectangle 5"/>
          <p:cNvSpPr>
            <a:spLocks noChangeArrowheads="1"/>
          </p:cNvSpPr>
          <p:nvPr/>
        </p:nvSpPr>
        <p:spPr bwMode="auto">
          <a:xfrm>
            <a:off x="-1" y="-442233"/>
            <a:ext cx="122951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lang="en-GB" altLang="en-US" sz="1600" b="1" dirty="0">
              <a:solidFill>
                <a:srgbClr val="2F5496"/>
              </a:solidFill>
              <a:latin typeface="Calibri" panose="020F0502020204030204" pitchFamily="34" charset="0"/>
              <a:cs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en-GB" altLang="en-US" sz="1600" b="1" i="0" u="none" strike="noStrike" cap="none" normalizeH="0" baseline="0" dirty="0">
              <a:ln>
                <a:noFill/>
              </a:ln>
              <a:solidFill>
                <a:srgbClr val="2F5496"/>
              </a:solidFill>
              <a:effectLst/>
              <a:latin typeface="Calibri" panose="020F0502020204030204" pitchFamily="34" charset="0"/>
              <a:ea typeface="+mn-ea"/>
              <a:cs typeface="Calibri" panose="020F0502020204030204" pitchFamily="34" charset="0"/>
            </a:endParaRPr>
          </a:p>
        </p:txBody>
      </p:sp>
      <p:sp>
        <p:nvSpPr>
          <p:cNvPr id="16" name="Rectangle 2"/>
          <p:cNvSpPr>
            <a:spLocks noGrp="1" noChangeArrowheads="1"/>
          </p:cNvSpPr>
          <p:nvPr>
            <p:ph type="ctrTitle"/>
          </p:nvPr>
        </p:nvSpPr>
        <p:spPr>
          <a:xfrm>
            <a:off x="223030" y="1302893"/>
            <a:ext cx="11849100" cy="435233"/>
          </a:xfrm>
        </p:spPr>
        <p:txBody>
          <a:bodyPr>
            <a:normAutofit fontScale="90000"/>
          </a:bodyPr>
          <a:lstStyle/>
          <a:p>
            <a:pPr eaLnBrk="1" hangingPunct="1"/>
            <a:r>
              <a:rPr lang="en-GB" altLang="en-US" sz="2800" b="1" dirty="0">
                <a:latin typeface="+mn-lt"/>
              </a:rPr>
              <a:t>Our Induction Programme</a:t>
            </a:r>
          </a:p>
        </p:txBody>
      </p:sp>
      <p:sp>
        <p:nvSpPr>
          <p:cNvPr id="4" name="Rectangle 3"/>
          <p:cNvSpPr/>
          <p:nvPr/>
        </p:nvSpPr>
        <p:spPr>
          <a:xfrm>
            <a:off x="470263" y="1983549"/>
            <a:ext cx="11157730" cy="461665"/>
          </a:xfrm>
          <a:prstGeom prst="rect">
            <a:avLst/>
          </a:prstGeom>
        </p:spPr>
        <p:txBody>
          <a:bodyPr wrap="square">
            <a:spAutoFit/>
          </a:bodyPr>
          <a:lstStyle/>
          <a:p>
            <a:pPr algn="ctr"/>
            <a:r>
              <a:rPr lang="en-GB" altLang="en-US" dirty="0">
                <a:latin typeface="Sassoon Primary Infant" pitchFamily="2" charset="0"/>
              </a:rPr>
              <a:t>       </a:t>
            </a:r>
            <a:r>
              <a:rPr lang="en-GB" altLang="en-US" sz="2400" dirty="0"/>
              <a:t> </a:t>
            </a:r>
          </a:p>
        </p:txBody>
      </p:sp>
      <p:sp>
        <p:nvSpPr>
          <p:cNvPr id="11" name="Rectangle 10"/>
          <p:cNvSpPr/>
          <p:nvPr/>
        </p:nvSpPr>
        <p:spPr>
          <a:xfrm>
            <a:off x="223030" y="2039162"/>
            <a:ext cx="11849100" cy="4745915"/>
          </a:xfrm>
          <a:prstGeom prst="rect">
            <a:avLst/>
          </a:prstGeom>
        </p:spPr>
        <p:txBody>
          <a:bodyPr wrap="square" lIns="91440" tIns="45720" rIns="91440" bIns="45720" anchor="t">
            <a:spAutoFit/>
          </a:bodyPr>
          <a:lstStyle/>
          <a:p>
            <a:pPr>
              <a:lnSpc>
                <a:spcPct val="90000"/>
              </a:lnSpc>
            </a:pPr>
            <a:r>
              <a:rPr lang="en-GB" altLang="en-US" sz="2400" dirty="0"/>
              <a:t>Wednesday </a:t>
            </a:r>
            <a:r>
              <a:rPr lang="en-GB" altLang="en-US" sz="2400" b="1" dirty="0"/>
              <a:t>10</a:t>
            </a:r>
            <a:r>
              <a:rPr lang="en-GB" altLang="en-US" sz="2400" b="1" baseline="30000" dirty="0"/>
              <a:t>th</a:t>
            </a:r>
            <a:r>
              <a:rPr lang="en-GB" altLang="en-US" sz="2400" b="1" dirty="0"/>
              <a:t> July </a:t>
            </a:r>
          </a:p>
          <a:p>
            <a:pPr>
              <a:lnSpc>
                <a:spcPct val="90000"/>
              </a:lnSpc>
            </a:pPr>
            <a:r>
              <a:rPr lang="en-GB" altLang="en-US" sz="2400" dirty="0"/>
              <a:t>Stay and Play session in school</a:t>
            </a:r>
          </a:p>
          <a:p>
            <a:pPr>
              <a:lnSpc>
                <a:spcPct val="90000"/>
              </a:lnSpc>
            </a:pPr>
            <a:endParaRPr lang="en-GB" altLang="en-US" sz="2400" dirty="0"/>
          </a:p>
          <a:p>
            <a:pPr>
              <a:lnSpc>
                <a:spcPct val="90000"/>
              </a:lnSpc>
            </a:pPr>
            <a:endParaRPr lang="en-GB" altLang="en-US" sz="2400" dirty="0"/>
          </a:p>
          <a:p>
            <a:pPr>
              <a:lnSpc>
                <a:spcPct val="90000"/>
              </a:lnSpc>
            </a:pPr>
            <a:r>
              <a:rPr lang="en-GB" altLang="en-US" sz="2400" dirty="0"/>
              <a:t>Week commencing 2nd September</a:t>
            </a:r>
            <a:endParaRPr lang="en-GB" altLang="en-US" sz="2400" dirty="0">
              <a:ea typeface="Calibri"/>
              <a:cs typeface="Calibri"/>
            </a:endParaRPr>
          </a:p>
          <a:p>
            <a:pPr>
              <a:lnSpc>
                <a:spcPct val="90000"/>
              </a:lnSpc>
            </a:pPr>
            <a:r>
              <a:rPr lang="en-GB" altLang="en-US" sz="2400" dirty="0"/>
              <a:t>Home visits – </a:t>
            </a:r>
            <a:r>
              <a:rPr lang="en-GB" altLang="en-US" sz="2400" b="1" dirty="0"/>
              <a:t>3</a:t>
            </a:r>
            <a:r>
              <a:rPr lang="en-GB" altLang="en-US" sz="2400" b="1" baseline="30000" dirty="0"/>
              <a:t>rd</a:t>
            </a:r>
            <a:r>
              <a:rPr lang="en-GB" altLang="en-US" sz="2400" b="1" dirty="0"/>
              <a:t>-6</a:t>
            </a:r>
            <a:r>
              <a:rPr lang="en-GB" altLang="en-US" sz="2400" b="1" baseline="30000" dirty="0"/>
              <a:t>th</a:t>
            </a:r>
            <a:r>
              <a:rPr lang="en-GB" altLang="en-US" sz="2400" b="1" dirty="0"/>
              <a:t> September </a:t>
            </a:r>
          </a:p>
          <a:p>
            <a:pPr>
              <a:lnSpc>
                <a:spcPct val="90000"/>
              </a:lnSpc>
            </a:pPr>
            <a:endParaRPr lang="en-GB" altLang="en-US" sz="2400" dirty="0"/>
          </a:p>
          <a:p>
            <a:pPr>
              <a:lnSpc>
                <a:spcPct val="90000"/>
              </a:lnSpc>
            </a:pPr>
            <a:endParaRPr lang="en-GB" altLang="en-US" sz="2400" dirty="0"/>
          </a:p>
          <a:p>
            <a:pPr>
              <a:lnSpc>
                <a:spcPct val="90000"/>
              </a:lnSpc>
            </a:pPr>
            <a:r>
              <a:rPr lang="en-GB" altLang="en-US" sz="2400" dirty="0"/>
              <a:t>Week commencing </a:t>
            </a:r>
            <a:r>
              <a:rPr lang="en-GB" altLang="en-US" sz="2400" b="1" dirty="0"/>
              <a:t>9</a:t>
            </a:r>
            <a:r>
              <a:rPr lang="en-GB" altLang="en-US" sz="2400" b="1" baseline="30000" dirty="0"/>
              <a:t>th</a:t>
            </a:r>
            <a:r>
              <a:rPr lang="en-GB" altLang="en-US" sz="2400" b="1" dirty="0"/>
              <a:t> September</a:t>
            </a:r>
          </a:p>
          <a:p>
            <a:pPr>
              <a:lnSpc>
                <a:spcPct val="90000"/>
              </a:lnSpc>
            </a:pPr>
            <a:r>
              <a:rPr lang="en-GB" altLang="en-US" sz="2400" dirty="0"/>
              <a:t>Mornings plus lunch – all children in school 8.40am–1pm</a:t>
            </a:r>
            <a:endParaRPr lang="en-GB" altLang="en-US" sz="2400" dirty="0">
              <a:ea typeface="Calibri"/>
              <a:cs typeface="Calibri"/>
            </a:endParaRPr>
          </a:p>
          <a:p>
            <a:pPr>
              <a:lnSpc>
                <a:spcPct val="90000"/>
              </a:lnSpc>
            </a:pPr>
            <a:r>
              <a:rPr lang="en-GB" altLang="en-US" sz="2400" dirty="0"/>
              <a:t>You will be given a time that your child should arrive on Monday 9</a:t>
            </a:r>
            <a:r>
              <a:rPr lang="en-GB" altLang="en-US" sz="2400" baseline="30000" dirty="0"/>
              <a:t>th</a:t>
            </a:r>
            <a:r>
              <a:rPr lang="en-GB" altLang="en-US" sz="2400" dirty="0"/>
              <a:t> September</a:t>
            </a:r>
          </a:p>
          <a:p>
            <a:pPr>
              <a:lnSpc>
                <a:spcPct val="90000"/>
              </a:lnSpc>
            </a:pPr>
            <a:endParaRPr lang="en-GB" altLang="en-US" sz="2400" dirty="0"/>
          </a:p>
          <a:p>
            <a:pPr>
              <a:lnSpc>
                <a:spcPct val="90000"/>
              </a:lnSpc>
            </a:pPr>
            <a:r>
              <a:rPr lang="en-GB" altLang="en-US" sz="2400" dirty="0"/>
              <a:t>Week commencing </a:t>
            </a:r>
            <a:r>
              <a:rPr lang="en-GB" altLang="en-US" sz="2400" b="1" dirty="0"/>
              <a:t>16</a:t>
            </a:r>
            <a:r>
              <a:rPr lang="en-GB" altLang="en-US" sz="2400" b="1" baseline="30000" dirty="0"/>
              <a:t>th</a:t>
            </a:r>
            <a:r>
              <a:rPr lang="en-GB" altLang="en-US" sz="2400" b="1" dirty="0"/>
              <a:t> September</a:t>
            </a:r>
          </a:p>
          <a:p>
            <a:pPr>
              <a:lnSpc>
                <a:spcPct val="90000"/>
              </a:lnSpc>
            </a:pPr>
            <a:r>
              <a:rPr lang="en-GB" altLang="en-US" sz="2400" dirty="0"/>
              <a:t>All children in school full time </a:t>
            </a:r>
          </a:p>
        </p:txBody>
      </p:sp>
      <p:pic>
        <p:nvPicPr>
          <p:cNvPr id="12" name="Picture 11">
            <a:extLst>
              <a:ext uri="{FF2B5EF4-FFF2-40B4-BE49-F238E27FC236}">
                <a16:creationId xmlns:a16="http://schemas.microsoft.com/office/drawing/2014/main" id="{91EBA443-1912-4086-8A9D-4AE59E7384C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85664" y="149670"/>
            <a:ext cx="10020672" cy="1030582"/>
          </a:xfrm>
          <a:prstGeom prst="rect">
            <a:avLst/>
          </a:prstGeom>
        </p:spPr>
      </p:pic>
    </p:spTree>
    <p:extLst>
      <p:ext uri="{BB962C8B-B14F-4D97-AF65-F5344CB8AC3E}">
        <p14:creationId xmlns:p14="http://schemas.microsoft.com/office/powerpoint/2010/main" val="2334917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6708a67-44a9-46e9-a956-b8c3fff1270c" xsi:nil="true"/>
    <lcf76f155ced4ddcb4097134ff3c332f xmlns="760d1312-4c90-4df1-b95b-05c5fc33cbc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9937055548034AA6C7664210978548" ma:contentTypeVersion="18" ma:contentTypeDescription="Create a new document." ma:contentTypeScope="" ma:versionID="78cb6f0d9c1f85a11df0592b78db8345">
  <xsd:schema xmlns:xsd="http://www.w3.org/2001/XMLSchema" xmlns:xs="http://www.w3.org/2001/XMLSchema" xmlns:p="http://schemas.microsoft.com/office/2006/metadata/properties" xmlns:ns2="760d1312-4c90-4df1-b95b-05c5fc33cbc6" xmlns:ns3="56708a67-44a9-46e9-a956-b8c3fff1270c" targetNamespace="http://schemas.microsoft.com/office/2006/metadata/properties" ma:root="true" ma:fieldsID="870d5820682d6f2ef9238890bf2b7117" ns2:_="" ns3:_="">
    <xsd:import namespace="760d1312-4c90-4df1-b95b-05c5fc33cbc6"/>
    <xsd:import namespace="56708a67-44a9-46e9-a956-b8c3fff127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d1312-4c90-4df1-b95b-05c5fc33cb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708a67-44a9-46e9-a956-b8c3fff1270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6fae192-c3c7-47cb-807d-90699502a272}" ma:internalName="TaxCatchAll" ma:showField="CatchAllData" ma:web="56708a67-44a9-46e9-a956-b8c3fff127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CF84FC-80B4-40F2-B59F-27997E0DC3D3}">
  <ds:schemaRefs>
    <ds:schemaRef ds:uri="http://www.w3.org/XML/1998/namespace"/>
    <ds:schemaRef ds:uri="56708a67-44a9-46e9-a956-b8c3fff1270c"/>
    <ds:schemaRef ds:uri="http://schemas.openxmlformats.org/package/2006/metadata/core-properties"/>
    <ds:schemaRef ds:uri="http://purl.org/dc/terms/"/>
    <ds:schemaRef ds:uri="http://purl.org/dc/dcmitype/"/>
    <ds:schemaRef ds:uri="760d1312-4c90-4df1-b95b-05c5fc33cbc6"/>
    <ds:schemaRef ds:uri="http://schemas.microsoft.com/office/infopath/2007/PartnerControls"/>
    <ds:schemaRef ds:uri="http://schemas.microsoft.com/office/2006/metadata/properties"/>
    <ds:schemaRef ds:uri="http://schemas.microsoft.com/office/2006/documentManagement/types"/>
    <ds:schemaRef ds:uri="http://purl.org/dc/elements/1.1/"/>
  </ds:schemaRefs>
</ds:datastoreItem>
</file>

<file path=customXml/itemProps2.xml><?xml version="1.0" encoding="utf-8"?>
<ds:datastoreItem xmlns:ds="http://schemas.openxmlformats.org/officeDocument/2006/customXml" ds:itemID="{548E619A-BE40-49C0-8F22-A6BF77271DB7}">
  <ds:schemaRefs>
    <ds:schemaRef ds:uri="http://schemas.microsoft.com/sharepoint/v3/contenttype/forms"/>
  </ds:schemaRefs>
</ds:datastoreItem>
</file>

<file path=customXml/itemProps3.xml><?xml version="1.0" encoding="utf-8"?>
<ds:datastoreItem xmlns:ds="http://schemas.openxmlformats.org/officeDocument/2006/customXml" ds:itemID="{E9D48ABC-1CA5-48CC-BA58-98F5B6EC60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d1312-4c90-4df1-b95b-05c5fc33cbc6"/>
    <ds:schemaRef ds:uri="56708a67-44a9-46e9-a956-b8c3fff127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981</TotalTime>
  <Words>2717</Words>
  <Application>Microsoft Office PowerPoint</Application>
  <PresentationFormat>Widescreen</PresentationFormat>
  <Paragraphs>440</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Sassoon Primary Infant</vt:lpstr>
      <vt:lpstr>Sassoon Primary Infant Medium</vt:lpstr>
      <vt:lpstr>Office Theme</vt:lpstr>
      <vt:lpstr>Reception Induction  September 2024</vt:lpstr>
      <vt:lpstr> Meet the team</vt:lpstr>
      <vt:lpstr>The Foundation Stage in Reception</vt:lpstr>
      <vt:lpstr>EYFS for Parents</vt:lpstr>
      <vt:lpstr>The Importance of Play</vt:lpstr>
      <vt:lpstr>The Classroom</vt:lpstr>
      <vt:lpstr>Outside</vt:lpstr>
      <vt:lpstr>Assessment Information </vt:lpstr>
      <vt:lpstr>Our Induction Programme</vt:lpstr>
      <vt:lpstr>The School Day</vt:lpstr>
      <vt:lpstr>Lunchtime</vt:lpstr>
      <vt:lpstr>Lunchtime…</vt:lpstr>
      <vt:lpstr>What do they need… </vt:lpstr>
      <vt:lpstr>What do they need… </vt:lpstr>
      <vt:lpstr>PE Kit</vt:lpstr>
      <vt:lpstr>Communication with Parents and Carers</vt:lpstr>
      <vt:lpstr>Communication with Parents and Carers</vt:lpstr>
      <vt:lpstr>Breakfast and After School Club</vt:lpstr>
      <vt:lpstr>Pupil Premium</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Induction  September 2020</dc:title>
  <dc:creator>C Hanton</dc:creator>
  <cp:lastModifiedBy>C Hanton RSP</cp:lastModifiedBy>
  <cp:revision>196</cp:revision>
  <cp:lastPrinted>2023-05-10T12:16:53Z</cp:lastPrinted>
  <dcterms:created xsi:type="dcterms:W3CDTF">2020-06-06T11:00:30Z</dcterms:created>
  <dcterms:modified xsi:type="dcterms:W3CDTF">2024-04-30T13:13:14Z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0x010100F79937055548034AA6C7664210978548</vt:lpwstr>
  </property>
  <property fmtid="{D5CDD505-2E9C-101B-9397-08002B2CF9AE}" pid="3" name="MediaServiceImageTags">
    <vt:lpwstr/>
  </property>
</Properties>
</file>